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5" r:id="rId3"/>
    <p:sldMasterId id="2147483687" r:id="rId4"/>
    <p:sldMasterId id="2147483694" r:id="rId5"/>
    <p:sldMasterId id="2147483700" r:id="rId6"/>
  </p:sldMasterIdLst>
  <p:notesMasterIdLst>
    <p:notesMasterId r:id="rId44"/>
  </p:notesMasterIdLst>
  <p:sldIdLst>
    <p:sldId id="1224" r:id="rId7"/>
    <p:sldId id="1222" r:id="rId8"/>
    <p:sldId id="1223" r:id="rId9"/>
    <p:sldId id="1225" r:id="rId10"/>
    <p:sldId id="692" r:id="rId11"/>
    <p:sldId id="1229" r:id="rId12"/>
    <p:sldId id="693" r:id="rId13"/>
    <p:sldId id="694" r:id="rId14"/>
    <p:sldId id="1217" r:id="rId15"/>
    <p:sldId id="695" r:id="rId16"/>
    <p:sldId id="1228" r:id="rId17"/>
    <p:sldId id="1212" r:id="rId18"/>
    <p:sldId id="1214" r:id="rId19"/>
    <p:sldId id="1215" r:id="rId20"/>
    <p:sldId id="696" r:id="rId21"/>
    <p:sldId id="697" r:id="rId22"/>
    <p:sldId id="698" r:id="rId23"/>
    <p:sldId id="699" r:id="rId24"/>
    <p:sldId id="701" r:id="rId25"/>
    <p:sldId id="702" r:id="rId26"/>
    <p:sldId id="703" r:id="rId27"/>
    <p:sldId id="704" r:id="rId28"/>
    <p:sldId id="705" r:id="rId29"/>
    <p:sldId id="706" r:id="rId30"/>
    <p:sldId id="708" r:id="rId31"/>
    <p:sldId id="710" r:id="rId32"/>
    <p:sldId id="711" r:id="rId33"/>
    <p:sldId id="1231" r:id="rId34"/>
    <p:sldId id="713" r:id="rId35"/>
    <p:sldId id="714" r:id="rId36"/>
    <p:sldId id="715" r:id="rId37"/>
    <p:sldId id="716" r:id="rId38"/>
    <p:sldId id="719" r:id="rId39"/>
    <p:sldId id="720" r:id="rId40"/>
    <p:sldId id="1221" r:id="rId41"/>
    <p:sldId id="1226" r:id="rId42"/>
    <p:sldId id="1230" r:id="rId43"/>
  </p:sldIdLst>
  <p:sldSz cx="9144000" cy="5143500" type="screen16x9"/>
  <p:notesSz cx="6858000" cy="9144000"/>
  <p:custDataLst>
    <p:tags r:id="rId45"/>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9">
          <p15:clr>
            <a:srgbClr val="A4A3A4"/>
          </p15:clr>
        </p15:guide>
        <p15:guide id="2" pos="279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0506"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29"/>
        <p:guide pos="279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gs" Target="tags/tag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2468955575"/>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59945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14116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428096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100466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64897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276786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18381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691944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417608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02181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088384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48593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6973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738718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055051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73308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95839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24933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149246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873358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675998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24616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020740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958207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610881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153289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9842667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84805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12604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29441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359522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42872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90672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93699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285585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3716092" y="2402904"/>
            <a:ext cx="1609859" cy="1607344"/>
          </a:xfrm>
          <a:custGeom>
            <a:avLst/>
            <a:gdLst>
              <a:gd name="connsiteX0" fmla="*/ 1714500 w 3429000"/>
              <a:gd name="connsiteY0" fmla="*/ 0 h 3429000"/>
              <a:gd name="connsiteX1" fmla="*/ 3429000 w 3429000"/>
              <a:gd name="connsiteY1" fmla="*/ 1714500 h 3429000"/>
              <a:gd name="connsiteX2" fmla="*/ 1714500 w 3429000"/>
              <a:gd name="connsiteY2" fmla="*/ 3429000 h 3429000"/>
              <a:gd name="connsiteX3" fmla="*/ 0 w 3429000"/>
              <a:gd name="connsiteY3" fmla="*/ 1714500 h 3429000"/>
              <a:gd name="connsiteX4" fmla="*/ 1714500 w 3429000"/>
              <a:gd name="connsiteY4" fmla="*/ 0 h 342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00" h="3429000">
                <a:moveTo>
                  <a:pt x="1714500" y="0"/>
                </a:moveTo>
                <a:cubicBezTo>
                  <a:pt x="2661392" y="0"/>
                  <a:pt x="3429000" y="767608"/>
                  <a:pt x="3429000" y="1714500"/>
                </a:cubicBezTo>
                <a:cubicBezTo>
                  <a:pt x="3429000" y="2661392"/>
                  <a:pt x="2661392" y="3429000"/>
                  <a:pt x="1714500" y="3429000"/>
                </a:cubicBezTo>
                <a:cubicBezTo>
                  <a:pt x="767608" y="3429000"/>
                  <a:pt x="0" y="2661392"/>
                  <a:pt x="0" y="1714500"/>
                </a:cubicBezTo>
                <a:cubicBezTo>
                  <a:pt x="0" y="767608"/>
                  <a:pt x="767608" y="0"/>
                  <a:pt x="1714500" y="0"/>
                </a:cubicBezTo>
                <a:close/>
              </a:path>
            </a:pathLst>
          </a:custGeom>
        </p:spPr>
        <p:txBody>
          <a:bodyPr wrap="square">
            <a:noAutofit/>
          </a:body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任意多边形: 形状 6"/>
          <p:cNvSpPr>
            <a:spLocks noGrp="1"/>
          </p:cNvSpPr>
          <p:nvPr>
            <p:ph type="pic" sz="quarter" idx="10"/>
          </p:nvPr>
        </p:nvSpPr>
        <p:spPr>
          <a:xfrm>
            <a:off x="0" y="0"/>
            <a:ext cx="3792113" cy="5143500"/>
          </a:xfrm>
          <a:custGeom>
            <a:avLst/>
            <a:gdLst>
              <a:gd name="connsiteX0" fmla="*/ 0 w 8077200"/>
              <a:gd name="connsiteY0" fmla="*/ 0 h 10972800"/>
              <a:gd name="connsiteX1" fmla="*/ 8077200 w 8077200"/>
              <a:gd name="connsiteY1" fmla="*/ 0 h 10972800"/>
              <a:gd name="connsiteX2" fmla="*/ 8077200 w 8077200"/>
              <a:gd name="connsiteY2" fmla="*/ 10972800 h 10972800"/>
              <a:gd name="connsiteX3" fmla="*/ 0 w 8077200"/>
              <a:gd name="connsiteY3" fmla="*/ 10972800 h 10972800"/>
            </a:gdLst>
            <a:ahLst/>
            <a:cxnLst>
              <a:cxn ang="0">
                <a:pos x="connsiteX0" y="connsiteY0"/>
              </a:cxn>
              <a:cxn ang="0">
                <a:pos x="connsiteX1" y="connsiteY1"/>
              </a:cxn>
              <a:cxn ang="0">
                <a:pos x="connsiteX2" y="connsiteY2"/>
              </a:cxn>
              <a:cxn ang="0">
                <a:pos x="connsiteX3" y="connsiteY3"/>
              </a:cxn>
            </a:cxnLst>
            <a:rect l="l" t="t" r="r" b="b"/>
            <a:pathLst>
              <a:path w="8077200" h="10972800">
                <a:moveTo>
                  <a:pt x="0" y="0"/>
                </a:moveTo>
                <a:lnTo>
                  <a:pt x="8077200" y="0"/>
                </a:lnTo>
                <a:lnTo>
                  <a:pt x="8077200" y="10972800"/>
                </a:lnTo>
                <a:lnTo>
                  <a:pt x="0" y="10972800"/>
                </a:lnTo>
                <a:close/>
              </a:path>
            </a:pathLst>
          </a:custGeom>
        </p:spPr>
        <p:txBody>
          <a:bodyPr wrap="square">
            <a:noAutofit/>
          </a:bodyPr>
          <a:lstStyle/>
          <a:p>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139997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513054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81420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3635235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692296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066792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2847317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31753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10882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437765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5697077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1098616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32993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959767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13373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796235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5003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ags" Target="../tags/tag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emf"/><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ags" Target="../tags/tag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image" Target="../media/image2.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1.emf"/><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9.xml"/><Relationship Id="rId7"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theme" Target="../theme/theme5.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7" Type="http://schemas.openxmlformats.org/officeDocument/2006/relationships/theme" Target="../theme/theme6.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08982217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558221948"/>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80194592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21.wmf"/><Relationship Id="rId3" Type="http://schemas.openxmlformats.org/officeDocument/2006/relationships/notesSlide" Target="../notesSlides/notesSlide13.xml"/><Relationship Id="rId7" Type="http://schemas.openxmlformats.org/officeDocument/2006/relationships/image" Target="../media/image18.wmf"/><Relationship Id="rId12"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20.wmf"/><Relationship Id="rId5" Type="http://schemas.openxmlformats.org/officeDocument/2006/relationships/image" Target="../media/image17.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987425"/>
            <a:ext cx="8658225" cy="812530"/>
          </a:xfrm>
          <a:prstGeom prst="rect">
            <a:avLst/>
          </a:prstGeom>
          <a:noFill/>
        </p:spPr>
        <p:txBody>
          <a:bodyPr wrap="square" rtlCol="0" anchor="t">
            <a:spAutoFit/>
          </a:bodyPr>
          <a:lstStyle/>
          <a:p>
            <a:pPr>
              <a:lnSpc>
                <a:spcPct val="130000"/>
              </a:lnSpc>
            </a:pPr>
            <a:r>
              <a:rPr lang="zh-CN" altLang="en-US" b="1" dirty="0" smtClean="0">
                <a:solidFill>
                  <a:prstClr val="black"/>
                </a:solidFill>
                <a:latin typeface="微软雅黑" panose="020B0503020204020204" pitchFamily="34" charset="-122"/>
                <a:ea typeface="微软雅黑" panose="020B0503020204020204" pitchFamily="34" charset="-122"/>
              </a:rPr>
              <a:t>装卸搬运</a:t>
            </a:r>
            <a:r>
              <a:rPr lang="zh-CN" altLang="en-US" b="1" dirty="0">
                <a:solidFill>
                  <a:prstClr val="black"/>
                </a:solidFill>
                <a:latin typeface="微软雅黑" panose="020B0503020204020204" pitchFamily="34" charset="-122"/>
                <a:ea typeface="微软雅黑" panose="020B0503020204020204" pitchFamily="34" charset="-122"/>
              </a:rPr>
              <a:t>合理化原则</a:t>
            </a:r>
          </a:p>
          <a:p>
            <a:pPr>
              <a:lnSpc>
                <a:spcPct val="130000"/>
              </a:lnSpc>
            </a:pPr>
            <a:r>
              <a:rPr lang="en-US" altLang="zh-CN" b="1" dirty="0">
                <a:solidFill>
                  <a:prstClr val="black"/>
                </a:solidFill>
                <a:latin typeface="微软雅黑" panose="020B0503020204020204" pitchFamily="34" charset="-122"/>
                <a:ea typeface="微软雅黑" panose="020B0503020204020204" pitchFamily="34" charset="-122"/>
              </a:rPr>
              <a:t>  </a:t>
            </a:r>
            <a:endParaRPr lang="zh-CN" altLang="en-US" b="1" dirty="0">
              <a:solidFill>
                <a:prstClr val="black"/>
              </a:solidFill>
              <a:latin typeface="微软雅黑" panose="020B0503020204020204" pitchFamily="34" charset="-122"/>
              <a:ea typeface="微软雅黑" panose="020B0503020204020204" pitchFamily="34" charset="-122"/>
            </a:endParaRPr>
          </a:p>
        </p:txBody>
      </p:sp>
      <p:sp>
        <p:nvSpPr>
          <p:cNvPr id="4" name="矩形 3"/>
          <p:cNvSpPr/>
          <p:nvPr/>
        </p:nvSpPr>
        <p:spPr>
          <a:xfrm>
            <a:off x="428006" y="1814520"/>
            <a:ext cx="2908168" cy="492443"/>
          </a:xfrm>
          <a:prstGeom prst="rect">
            <a:avLst/>
          </a:prstGeom>
        </p:spPr>
        <p:txBody>
          <a:bodyPr wrap="none">
            <a:spAutoFit/>
          </a:bodyPr>
          <a:lstStyle/>
          <a:p>
            <a:pPr lvl="0">
              <a:lnSpc>
                <a:spcPct val="130000"/>
              </a:lnSpc>
            </a:pP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a:solidFill>
                  <a:prstClr val="black"/>
                </a:solidFill>
                <a:latin typeface="微软雅黑" panose="020B0503020204020204" pitchFamily="34" charset="-122"/>
                <a:ea typeface="微软雅黑" panose="020B0503020204020204" pitchFamily="34" charset="-122"/>
              </a:rPr>
              <a:t>1</a:t>
            </a: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err="1">
                <a:solidFill>
                  <a:prstClr val="black"/>
                </a:solidFill>
                <a:latin typeface="微软雅黑" panose="020B0503020204020204" pitchFamily="34" charset="-122"/>
                <a:ea typeface="微软雅黑" panose="020B0503020204020204" pitchFamily="34" charset="-122"/>
              </a:rPr>
              <a:t>提高装卸搬运活性</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428006" y="2499742"/>
            <a:ext cx="2448106" cy="400110"/>
          </a:xfrm>
          <a:prstGeom prst="rect">
            <a:avLst/>
          </a:prstGeom>
        </p:spPr>
        <p:txBody>
          <a:bodyPr wrap="none">
            <a:spAutoFit/>
          </a:bodyPr>
          <a:lstStyle/>
          <a:p>
            <a:r>
              <a:rPr lang="en-US" altLang="zh-CN" dirty="0">
                <a:solidFill>
                  <a:prstClr val="black"/>
                </a:solidFill>
              </a:rPr>
              <a:t> </a:t>
            </a: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a:solidFill>
                  <a:prstClr val="black"/>
                </a:solidFill>
                <a:latin typeface="微软雅黑" panose="020B0503020204020204" pitchFamily="34" charset="-122"/>
                <a:ea typeface="微软雅黑" panose="020B0503020204020204" pitchFamily="34" charset="-122"/>
              </a:rPr>
              <a:t>2</a:t>
            </a: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err="1">
                <a:solidFill>
                  <a:prstClr val="black"/>
                </a:solidFill>
                <a:latin typeface="微软雅黑" panose="020B0503020204020204" pitchFamily="34" charset="-122"/>
                <a:ea typeface="微软雅黑" panose="020B0503020204020204" pitchFamily="34" charset="-122"/>
              </a:rPr>
              <a:t>防止无效装卸</a:t>
            </a:r>
            <a:endParaRPr lang="zh-CN" altLang="en-US" dirty="0"/>
          </a:p>
        </p:txBody>
      </p:sp>
      <p:sp>
        <p:nvSpPr>
          <p:cNvPr id="6" name="矩形 5"/>
          <p:cNvSpPr/>
          <p:nvPr/>
        </p:nvSpPr>
        <p:spPr>
          <a:xfrm>
            <a:off x="463850" y="2963151"/>
            <a:ext cx="7780558" cy="492443"/>
          </a:xfrm>
          <a:prstGeom prst="rect">
            <a:avLst/>
          </a:prstGeom>
        </p:spPr>
        <p:txBody>
          <a:bodyPr wrap="square">
            <a:spAutoFit/>
          </a:bodyPr>
          <a:lstStyle/>
          <a:p>
            <a:pPr lvl="0">
              <a:lnSpc>
                <a:spcPct val="130000"/>
              </a:lnSpc>
            </a:pP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a:solidFill>
                  <a:prstClr val="black"/>
                </a:solidFill>
                <a:latin typeface="微软雅黑" panose="020B0503020204020204" pitchFamily="34" charset="-122"/>
                <a:ea typeface="微软雅黑" panose="020B0503020204020204" pitchFamily="34" charset="-122"/>
              </a:rPr>
              <a:t>3</a:t>
            </a:r>
            <a:r>
              <a:rPr lang="zh-CN" altLang="en-US" sz="2000" b="1" dirty="0">
                <a:solidFill>
                  <a:prstClr val="black"/>
                </a:solidFill>
                <a:latin typeface="微软雅黑" panose="020B0503020204020204" pitchFamily="34" charset="-122"/>
                <a:ea typeface="微软雅黑" panose="020B0503020204020204" pitchFamily="34" charset="-122"/>
              </a:rPr>
              <a:t>）</a:t>
            </a:r>
            <a:r>
              <a:rPr lang="en-US" altLang="zh-CN" sz="2000" b="1" dirty="0" err="1">
                <a:solidFill>
                  <a:prstClr val="black"/>
                </a:solidFill>
                <a:latin typeface="微软雅黑" panose="020B0503020204020204" pitchFamily="34" charset="-122"/>
                <a:ea typeface="微软雅黑" panose="020B0503020204020204" pitchFamily="34" charset="-122"/>
              </a:rPr>
              <a:t>充分利用重力或消除重力影响，减少装卸的消耗</a:t>
            </a:r>
            <a:endParaRPr lang="en-US" altLang="zh-CN" sz="20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0429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一、运输的</a:t>
              </a:r>
              <a:r>
                <a:rPr lang="zh-CN" altLang="en-US" b="1" dirty="0" smtClean="0">
                  <a:solidFill>
                    <a:srgbClr val="0474B6"/>
                  </a:solidFill>
                  <a:latin typeface="华文楷体" panose="02010600040101010101" pitchFamily="2" charset="-122"/>
                  <a:ea typeface="华文楷体" panose="02010600040101010101" pitchFamily="2" charset="-122"/>
                  <a:sym typeface="+mn-ea"/>
                </a:rPr>
                <a:t>含义及原理</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2" name="文本框 1"/>
          <p:cNvSpPr txBox="1"/>
          <p:nvPr/>
        </p:nvSpPr>
        <p:spPr>
          <a:xfrm>
            <a:off x="323850" y="987425"/>
            <a:ext cx="8059420" cy="2168525"/>
          </a:xfrm>
          <a:prstGeom prst="rect">
            <a:avLst/>
          </a:prstGeom>
          <a:noFill/>
        </p:spPr>
        <p:txBody>
          <a:bodyPr wrap="square" rtlCol="0" anchor="t">
            <a:spAutoFit/>
          </a:bodyPr>
          <a:lstStyle/>
          <a:p>
            <a:pPr>
              <a:lnSpc>
                <a:spcPct val="150000"/>
              </a:lnSpc>
            </a:pPr>
            <a:r>
              <a:rPr lang="zh-CN" altLang="en-US" b="1" dirty="0">
                <a:latin typeface="微软雅黑" panose="020B0503020204020204" pitchFamily="34" charset="-122"/>
                <a:ea typeface="微软雅黑" panose="020B0503020204020204" pitchFamily="34" charset="-122"/>
              </a:rPr>
              <a:t>3.运输系统的要素</a:t>
            </a:r>
          </a:p>
          <a:p>
            <a:pPr>
              <a:lnSpc>
                <a:spcPct val="150000"/>
              </a:lnSpc>
            </a:pPr>
            <a:r>
              <a:rPr lang="zh-CN" altLang="en-US" b="1" dirty="0">
                <a:latin typeface="微软雅黑" panose="020B0503020204020204" pitchFamily="34" charset="-122"/>
                <a:ea typeface="微软雅黑" panose="020B0503020204020204" pitchFamily="34" charset="-122"/>
              </a:rPr>
              <a:t>运输工具：</a:t>
            </a:r>
            <a:r>
              <a:rPr lang="zh-CN" altLang="en-US" dirty="0">
                <a:latin typeface="微软雅黑" panose="020B0503020204020204" pitchFamily="34" charset="-122"/>
                <a:ea typeface="微软雅黑" panose="020B0503020204020204" pitchFamily="34" charset="-122"/>
              </a:rPr>
              <a:t>用来装载货物和运送人员的载具</a:t>
            </a:r>
          </a:p>
          <a:p>
            <a:pPr>
              <a:lnSpc>
                <a:spcPct val="150000"/>
              </a:lnSpc>
            </a:pPr>
            <a:r>
              <a:rPr lang="zh-CN" altLang="en-US" b="1" dirty="0">
                <a:latin typeface="微软雅黑" panose="020B0503020204020204" pitchFamily="34" charset="-122"/>
                <a:ea typeface="微软雅黑" panose="020B0503020204020204" pitchFamily="34" charset="-122"/>
              </a:rPr>
              <a:t>通路：</a:t>
            </a:r>
            <a:r>
              <a:rPr lang="zh-CN" altLang="en-US" dirty="0">
                <a:latin typeface="微软雅黑" panose="020B0503020204020204" pitchFamily="34" charset="-122"/>
                <a:ea typeface="微软雅黑" panose="020B0503020204020204" pitchFamily="34" charset="-122"/>
              </a:rPr>
              <a:t>是指交通工具经行的途径、路径；例如铁路，飞机的航线</a:t>
            </a:r>
          </a:p>
          <a:p>
            <a:pPr>
              <a:lnSpc>
                <a:spcPct val="150000"/>
              </a:lnSpc>
            </a:pPr>
            <a:r>
              <a:rPr lang="zh-CN" altLang="en-US" b="1" dirty="0">
                <a:latin typeface="微软雅黑" panose="020B0503020204020204" pitchFamily="34" charset="-122"/>
                <a:ea typeface="微软雅黑" panose="020B0503020204020204" pitchFamily="34" charset="-122"/>
              </a:rPr>
              <a:t>场站：</a:t>
            </a:r>
            <a:r>
              <a:rPr lang="zh-CN" altLang="en-US" dirty="0">
                <a:latin typeface="微软雅黑" panose="020B0503020204020204" pitchFamily="34" charset="-122"/>
                <a:ea typeface="微软雅黑" panose="020B0503020204020204" pitchFamily="34" charset="-122"/>
              </a:rPr>
              <a:t>是运输工具暂停、客货集散、通路转换的地点，例如公交车站、机场等</a:t>
            </a:r>
          </a:p>
          <a:p>
            <a:pPr>
              <a:lnSpc>
                <a:spcPct val="150000"/>
              </a:lnSpc>
            </a:pPr>
            <a:r>
              <a:rPr lang="zh-CN" altLang="en-US" b="1" dirty="0">
                <a:latin typeface="微软雅黑" panose="020B0503020204020204" pitchFamily="34" charset="-122"/>
                <a:ea typeface="微软雅黑" panose="020B0503020204020204" pitchFamily="34" charset="-122"/>
              </a:rPr>
              <a:t>运输机构：</a:t>
            </a:r>
            <a:r>
              <a:rPr lang="zh-CN" altLang="en-US" dirty="0">
                <a:latin typeface="微软雅黑" panose="020B0503020204020204" pitchFamily="34" charset="-122"/>
                <a:ea typeface="微软雅黑" panose="020B0503020204020204" pitchFamily="34" charset="-122"/>
              </a:rPr>
              <a:t>指提供运输服务的组织</a:t>
            </a:r>
          </a:p>
        </p:txBody>
      </p:sp>
      <p:pic>
        <p:nvPicPr>
          <p:cNvPr id="4" name="图片 3"/>
          <p:cNvPicPr>
            <a:picLocks noChangeAspect="1"/>
          </p:cNvPicPr>
          <p:nvPr/>
        </p:nvPicPr>
        <p:blipFill>
          <a:blip r:embed="rId3"/>
          <a:stretch>
            <a:fillRect/>
          </a:stretch>
        </p:blipFill>
        <p:spPr>
          <a:xfrm>
            <a:off x="6228080" y="2670175"/>
            <a:ext cx="2101215" cy="210693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一、运输的</a:t>
              </a:r>
              <a:r>
                <a:rPr lang="zh-CN" altLang="en-US" b="1" dirty="0" smtClean="0">
                  <a:solidFill>
                    <a:srgbClr val="0474B6"/>
                  </a:solidFill>
                  <a:latin typeface="华文楷体" panose="02010600040101010101" pitchFamily="2" charset="-122"/>
                  <a:ea typeface="华文楷体" panose="02010600040101010101" pitchFamily="2" charset="-122"/>
                  <a:sym typeface="+mn-ea"/>
                </a:rPr>
                <a:t>含义及原理</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2" name="文本框 1"/>
          <p:cNvSpPr txBox="1"/>
          <p:nvPr/>
        </p:nvSpPr>
        <p:spPr>
          <a:xfrm>
            <a:off x="295775" y="969536"/>
            <a:ext cx="8059420" cy="1754326"/>
          </a:xfrm>
          <a:prstGeom prst="rect">
            <a:avLst/>
          </a:prstGeom>
          <a:noFill/>
        </p:spPr>
        <p:txBody>
          <a:bodyPr wrap="square" rtlCol="0" anchor="t">
            <a:spAutoFit/>
          </a:bodyPr>
          <a:lstStyle/>
          <a:p>
            <a:pPr>
              <a:lnSpc>
                <a:spcPct val="150000"/>
              </a:lnSpc>
            </a:pPr>
            <a:r>
              <a:rPr lang="en-US" altLang="zh-CN" b="1" dirty="0" smtClean="0">
                <a:solidFill>
                  <a:srgbClr val="0070C0"/>
                </a:solidFill>
                <a:latin typeface="微软雅黑" panose="020B0503020204020204" pitchFamily="34" charset="-122"/>
                <a:ea typeface="微软雅黑" panose="020B0503020204020204" pitchFamily="34" charset="-122"/>
              </a:rPr>
              <a:t>4</a:t>
            </a:r>
            <a:r>
              <a:rPr lang="zh-CN" altLang="en-US" b="1" dirty="0" smtClean="0">
                <a:solidFill>
                  <a:srgbClr val="0070C0"/>
                </a:solidFill>
                <a:latin typeface="微软雅黑" panose="020B0503020204020204" pitchFamily="34" charset="-122"/>
                <a:ea typeface="微软雅黑" panose="020B0503020204020204" pitchFamily="34" charset="-122"/>
              </a:rPr>
              <a:t>.运输原理（</a:t>
            </a:r>
            <a:r>
              <a:rPr lang="en-US" altLang="zh-CN" b="1" dirty="0" smtClean="0">
                <a:solidFill>
                  <a:srgbClr val="0070C0"/>
                </a:solidFill>
                <a:latin typeface="微软雅黑" panose="020B0503020204020204" pitchFamily="34" charset="-122"/>
                <a:ea typeface="微软雅黑" panose="020B0503020204020204" pitchFamily="34" charset="-122"/>
              </a:rPr>
              <a:t>3.2-8</a:t>
            </a:r>
            <a:r>
              <a:rPr lang="zh-CN" altLang="en-US" b="1" dirty="0" smtClean="0">
                <a:solidFill>
                  <a:srgbClr val="0070C0"/>
                </a:solidFill>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）规模原理</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）距离原理</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）速度</a:t>
            </a:r>
            <a:r>
              <a:rPr lang="zh-CN" altLang="en-US" b="1" dirty="0" smtClean="0">
                <a:latin typeface="微软雅黑" panose="020B0503020204020204" pitchFamily="34" charset="-122"/>
                <a:ea typeface="微软雅黑" panose="020B0503020204020204" pitchFamily="34" charset="-122"/>
              </a:rPr>
              <a:t>原理</a:t>
            </a:r>
            <a:endParaRPr lang="zh-CN" altLang="en-US" b="1"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51512" y="3504524"/>
            <a:ext cx="8059420" cy="922020"/>
          </a:xfrm>
          <a:prstGeom prst="rect">
            <a:avLst/>
          </a:prstGeom>
          <a:noFill/>
        </p:spPr>
        <p:txBody>
          <a:bodyPr wrap="square" rtlCol="0" anchor="t">
            <a:spAutoFit/>
          </a:bodyPr>
          <a:lstStyle/>
          <a:p>
            <a:pPr>
              <a:lnSpc>
                <a:spcPct val="150000"/>
              </a:lnSpc>
            </a:pPr>
            <a:r>
              <a:rPr lang="zh-CN" altLang="en-US" dirty="0">
                <a:latin typeface="微软雅黑" panose="020B0503020204020204" pitchFamily="34" charset="-122"/>
                <a:ea typeface="微软雅黑" panose="020B0503020204020204" pitchFamily="34" charset="-122"/>
              </a:rPr>
              <a:t>思考：什么是运输业？我国运输业的发展</a:t>
            </a:r>
          </a:p>
          <a:p>
            <a:pPr>
              <a:lnSpc>
                <a:spcPct val="150000"/>
              </a:lnSpc>
            </a:pPr>
            <a:endParaRPr lang="zh-CN" altLang="en-US"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6228080" y="2670175"/>
            <a:ext cx="2101215" cy="2106930"/>
          </a:xfrm>
          <a:prstGeom prst="rect">
            <a:avLst/>
          </a:prstGeom>
        </p:spPr>
      </p:pic>
    </p:spTree>
    <p:extLst>
      <p:ext uri="{BB962C8B-B14F-4D97-AF65-F5344CB8AC3E}">
        <p14:creationId xmlns:p14="http://schemas.microsoft.com/office/powerpoint/2010/main" val="8002844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二、运输业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2" name="文本框 1"/>
          <p:cNvSpPr txBox="1"/>
          <p:nvPr/>
        </p:nvSpPr>
        <p:spPr>
          <a:xfrm>
            <a:off x="323850" y="987425"/>
            <a:ext cx="8059420" cy="922020"/>
          </a:xfrm>
          <a:prstGeom prst="rect">
            <a:avLst/>
          </a:prstGeom>
          <a:noFill/>
        </p:spPr>
        <p:txBody>
          <a:bodyPr wrap="square" rtlCol="0" anchor="t">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运输业</a:t>
            </a:r>
            <a:r>
              <a:rPr lang="zh-CN" altLang="en-US" b="1"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指的是国民经济中专门从事运送货物和旅客的</a:t>
            </a:r>
            <a:r>
              <a:rPr lang="zh-CN" altLang="en-US" b="1" dirty="0">
                <a:solidFill>
                  <a:srgbClr val="FF0000"/>
                </a:solidFill>
                <a:latin typeface="微软雅黑" panose="020B0503020204020204" pitchFamily="34" charset="-122"/>
                <a:ea typeface="微软雅黑" panose="020B0503020204020204" pitchFamily="34" charset="-122"/>
              </a:rPr>
              <a:t>社会生产部门</a:t>
            </a:r>
            <a:r>
              <a:rPr lang="zh-CN" altLang="en-US" dirty="0">
                <a:latin typeface="微软雅黑" panose="020B0503020204020204" pitchFamily="34" charset="-122"/>
                <a:ea typeface="微软雅黑" panose="020B0503020204020204" pitchFamily="34" charset="-122"/>
              </a:rPr>
              <a:t>，包括铁路、公路、水运、航空、管道运输等运输部门。</a:t>
            </a:r>
          </a:p>
        </p:txBody>
      </p:sp>
      <p:pic>
        <p:nvPicPr>
          <p:cNvPr id="5" name="图片 4"/>
          <p:cNvPicPr>
            <a:picLocks noChangeAspect="1"/>
          </p:cNvPicPr>
          <p:nvPr/>
        </p:nvPicPr>
        <p:blipFill>
          <a:blip r:embed="rId3"/>
          <a:stretch>
            <a:fillRect/>
          </a:stretch>
        </p:blipFill>
        <p:spPr>
          <a:xfrm>
            <a:off x="1979930" y="2355215"/>
            <a:ext cx="3970020" cy="207962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二、运输业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2" name="文本框 1"/>
          <p:cNvSpPr txBox="1"/>
          <p:nvPr/>
        </p:nvSpPr>
        <p:spPr>
          <a:xfrm>
            <a:off x="108585" y="987425"/>
            <a:ext cx="8647430" cy="2585323"/>
          </a:xfrm>
          <a:prstGeom prst="rect">
            <a:avLst/>
          </a:prstGeom>
          <a:noFill/>
        </p:spPr>
        <p:txBody>
          <a:bodyPr wrap="square" rtlCol="0" anchor="t">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运输</a:t>
            </a:r>
            <a:r>
              <a:rPr lang="zh-CN" altLang="en-US" b="1" dirty="0">
                <a:latin typeface="微软雅黑" panose="020B0503020204020204" pitchFamily="34" charset="-122"/>
                <a:ea typeface="微软雅黑" panose="020B0503020204020204" pitchFamily="34" charset="-122"/>
              </a:rPr>
              <a:t>需求：</a:t>
            </a:r>
            <a:r>
              <a:rPr lang="zh-CN" altLang="en-US" dirty="0">
                <a:latin typeface="微软雅黑" panose="020B0503020204020204" pitchFamily="34" charset="-122"/>
                <a:ea typeface="微软雅黑" panose="020B0503020204020204" pitchFamily="34" charset="-122"/>
              </a:rPr>
              <a:t>运输需求是指一定时期内国民经济和社会发展对运输业运送</a:t>
            </a:r>
            <a:r>
              <a:rPr lang="zh-CN" altLang="en-US" b="1" dirty="0">
                <a:solidFill>
                  <a:srgbClr val="FF0000"/>
                </a:solidFill>
                <a:latin typeface="微软雅黑" panose="020B0503020204020204" pitchFamily="34" charset="-122"/>
                <a:ea typeface="微软雅黑" panose="020B0503020204020204" pitchFamily="34" charset="-122"/>
              </a:rPr>
              <a:t>货物和旅客的要求</a:t>
            </a:r>
            <a:r>
              <a:rPr lang="zh-CN" altLang="en-US" dirty="0">
                <a:latin typeface="微软雅黑" panose="020B0503020204020204" pitchFamily="34" charset="-122"/>
                <a:ea typeface="微软雅黑" panose="020B0503020204020204" pitchFamily="34" charset="-122"/>
              </a:rPr>
              <a:t>。</a:t>
            </a:r>
          </a:p>
          <a:p>
            <a:pPr>
              <a:lnSpc>
                <a:spcPct val="150000"/>
              </a:lnSpc>
            </a:pPr>
            <a:r>
              <a:rPr lang="zh-CN" altLang="en-US" dirty="0">
                <a:latin typeface="微软雅黑" panose="020B0503020204020204" pitchFamily="34" charset="-122"/>
                <a:ea typeface="微软雅黑" panose="020B0503020204020204" pitchFamily="34" charset="-122"/>
              </a:rPr>
              <a:t>主要特点：</a:t>
            </a:r>
          </a:p>
          <a:p>
            <a:pPr>
              <a:lnSpc>
                <a:spcPct val="150000"/>
              </a:lnSpc>
            </a:pPr>
            <a:r>
              <a:rPr lang="zh-CN" altLang="en-US" b="1" dirty="0">
                <a:latin typeface="微软雅黑" panose="020B0503020204020204" pitchFamily="34" charset="-122"/>
                <a:ea typeface="微软雅黑" panose="020B0503020204020204" pitchFamily="34" charset="-122"/>
              </a:rPr>
              <a:t>①需求内容的多样性</a:t>
            </a:r>
            <a:r>
              <a:rPr lang="zh-CN" altLang="en-US" b="1"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②需求增长的波动性</a:t>
            </a:r>
            <a:r>
              <a:rPr lang="zh-CN" altLang="en-US" b="1" dirty="0" smtClean="0">
                <a:latin typeface="微软雅黑" panose="020B0503020204020204" pitchFamily="34" charset="-122"/>
                <a:ea typeface="微软雅黑" panose="020B0503020204020204" pitchFamily="34" charset="-122"/>
              </a:rPr>
              <a:t>。</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b="1" dirty="0" smtClean="0">
                <a:latin typeface="微软雅黑" panose="020B0503020204020204" pitchFamily="34" charset="-122"/>
                <a:ea typeface="微软雅黑" panose="020B0503020204020204" pitchFamily="34" charset="-122"/>
              </a:rPr>
              <a:t>③</a:t>
            </a:r>
            <a:r>
              <a:rPr lang="zh-CN" altLang="en-US" b="1" dirty="0">
                <a:latin typeface="微软雅黑" panose="020B0503020204020204" pitchFamily="34" charset="-122"/>
                <a:ea typeface="微软雅黑" panose="020B0503020204020204" pitchFamily="34" charset="-122"/>
              </a:rPr>
              <a:t>需求在时间和空间上分布不均衡性</a:t>
            </a:r>
            <a:r>
              <a:rPr lang="zh-CN" altLang="en-US" b="1"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二、运输业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2" name="文本框 1"/>
          <p:cNvSpPr txBox="1"/>
          <p:nvPr/>
        </p:nvSpPr>
        <p:spPr>
          <a:xfrm>
            <a:off x="107315" y="1203325"/>
            <a:ext cx="8647430" cy="2169825"/>
          </a:xfrm>
          <a:prstGeom prst="rect">
            <a:avLst/>
          </a:prstGeom>
          <a:noFill/>
        </p:spPr>
        <p:txBody>
          <a:bodyPr wrap="square" rtlCol="0" anchor="t">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3.</a:t>
            </a:r>
            <a:r>
              <a:rPr lang="zh-CN" altLang="en-US" b="1" dirty="0" smtClean="0">
                <a:latin typeface="微软雅黑" panose="020B0503020204020204" pitchFamily="34" charset="-122"/>
                <a:ea typeface="微软雅黑" panose="020B0503020204020204" pitchFamily="34" charset="-122"/>
              </a:rPr>
              <a:t>运输</a:t>
            </a:r>
            <a:r>
              <a:rPr lang="zh-CN" altLang="en-US" b="1" dirty="0">
                <a:latin typeface="微软雅黑" panose="020B0503020204020204" pitchFamily="34" charset="-122"/>
                <a:ea typeface="微软雅黑" panose="020B0503020204020204" pitchFamily="34" charset="-122"/>
              </a:rPr>
              <a:t>产品的</a:t>
            </a:r>
            <a:r>
              <a:rPr lang="zh-CN" altLang="en-US" b="1" dirty="0" smtClean="0">
                <a:latin typeface="微软雅黑" panose="020B0503020204020204" pitchFamily="34" charset="-122"/>
                <a:ea typeface="微软雅黑" panose="020B0503020204020204" pitchFamily="34" charset="-122"/>
              </a:rPr>
              <a:t>特点</a:t>
            </a:r>
            <a:endParaRPr lang="zh-CN" altLang="en-US" b="1" dirty="0">
              <a:latin typeface="微软雅黑" panose="020B0503020204020204" pitchFamily="34" charset="-122"/>
              <a:ea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rPr>
              <a:t>①产品的非储存性</a:t>
            </a:r>
            <a:r>
              <a:rPr lang="zh-CN" altLang="en-US" b="1" dirty="0" smtClean="0">
                <a:latin typeface="微软雅黑" panose="020B0503020204020204" pitchFamily="34" charset="-122"/>
                <a:ea typeface="微软雅黑" panose="020B0503020204020204" pitchFamily="34" charset="-122"/>
              </a:rPr>
              <a:t>。②</a:t>
            </a:r>
            <a:r>
              <a:rPr lang="zh-CN" altLang="en-US" b="1" dirty="0">
                <a:latin typeface="微软雅黑" panose="020B0503020204020204" pitchFamily="34" charset="-122"/>
                <a:ea typeface="微软雅黑" panose="020B0503020204020204" pitchFamily="34" charset="-122"/>
              </a:rPr>
              <a:t>供给的不平衡性</a:t>
            </a:r>
            <a:r>
              <a:rPr lang="zh-CN" altLang="en-US" b="1" dirty="0" smtClean="0">
                <a:latin typeface="微软雅黑" panose="020B0503020204020204" pitchFamily="34" charset="-122"/>
                <a:ea typeface="微软雅黑" panose="020B0503020204020204" pitchFamily="34" charset="-122"/>
              </a:rPr>
              <a:t>。</a:t>
            </a:r>
            <a:endParaRPr lang="en-US" altLang="zh-CN"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时间</a:t>
            </a:r>
            <a:r>
              <a:rPr lang="zh-CN" altLang="en-US" dirty="0">
                <a:latin typeface="微软雅黑" panose="020B0503020204020204" pitchFamily="34" charset="-122"/>
                <a:ea typeface="微软雅黑" panose="020B0503020204020204" pitchFamily="34" charset="-122"/>
              </a:rPr>
              <a:t>上：季节性</a:t>
            </a:r>
          </a:p>
          <a:p>
            <a:pPr>
              <a:lnSpc>
                <a:spcPct val="150000"/>
              </a:lnSpc>
            </a:pPr>
            <a:r>
              <a:rPr lang="zh-CN" altLang="en-US" dirty="0">
                <a:latin typeface="微软雅黑" panose="020B0503020204020204" pitchFamily="34" charset="-122"/>
                <a:ea typeface="微软雅黑" panose="020B0503020204020204" pitchFamily="34" charset="-122"/>
              </a:rPr>
              <a:t>空间上</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南北差异</a:t>
            </a:r>
          </a:p>
          <a:p>
            <a:pPr>
              <a:lnSpc>
                <a:spcPct val="150000"/>
              </a:lnSpc>
            </a:pPr>
            <a:r>
              <a:rPr lang="zh-CN" altLang="en-US" b="1" dirty="0">
                <a:latin typeface="微软雅黑" panose="020B0503020204020204" pitchFamily="34" charset="-122"/>
                <a:ea typeface="微软雅黑" panose="020B0503020204020204" pitchFamily="34" charset="-122"/>
              </a:rPr>
              <a:t>③部分可替代性</a:t>
            </a:r>
            <a:r>
              <a:rPr lang="zh-CN" altLang="en-US" b="1"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161793" name="等腰三角形 1293316"/>
          <p:cNvSpPr/>
          <p:nvPr/>
        </p:nvSpPr>
        <p:spPr>
          <a:xfrm>
            <a:off x="3131820" y="1991360"/>
            <a:ext cx="2705735" cy="1021080"/>
          </a:xfrm>
          <a:prstGeom prst="triangle">
            <a:avLst>
              <a:gd name="adj" fmla="val 49968"/>
            </a:avLst>
          </a:prstGeom>
          <a:gradFill rotWithShape="0">
            <a:gsLst>
              <a:gs pos="0">
                <a:srgbClr val="F6E0A2"/>
              </a:gs>
              <a:gs pos="100000">
                <a:srgbClr val="EDC246"/>
              </a:gs>
            </a:gsLst>
            <a:path path="shape">
              <a:fillToRect l="50000" t="50000" r="50000" b="50000"/>
            </a:path>
            <a:tileRect/>
          </a:gradFill>
          <a:ln w="12700">
            <a:noFill/>
          </a:ln>
        </p:spPr>
        <p:txBody>
          <a:bodyPr wrap="none" lIns="101600" tIns="50800" rIns="101600" bIns="50800" anchor="ctr"/>
          <a:lstStyle/>
          <a:p>
            <a:pPr algn="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运输的方式</a:t>
            </a:r>
          </a:p>
        </p:txBody>
      </p:sp>
      <p:grpSp>
        <p:nvGrpSpPr>
          <p:cNvPr id="6" name="组合 1293339"/>
          <p:cNvGrpSpPr/>
          <p:nvPr/>
        </p:nvGrpSpPr>
        <p:grpSpPr>
          <a:xfrm>
            <a:off x="4789052" y="1048282"/>
            <a:ext cx="2636454" cy="1366068"/>
            <a:chOff x="2984" y="905"/>
            <a:chExt cx="1945" cy="1095"/>
          </a:xfrm>
        </p:grpSpPr>
        <p:graphicFrame>
          <p:nvGraphicFramePr>
            <p:cNvPr id="161795" name="对象 1293327">
              <a:hlinkClick r:id="" action="ppaction://ole?verb=0"/>
            </p:cNvPr>
            <p:cNvGraphicFramePr/>
            <p:nvPr/>
          </p:nvGraphicFramePr>
          <p:xfrm>
            <a:off x="3143" y="905"/>
            <a:ext cx="1786" cy="609"/>
          </p:xfrm>
          <a:graphic>
            <a:graphicData uri="http://schemas.openxmlformats.org/presentationml/2006/ole">
              <mc:AlternateContent xmlns:mc="http://schemas.openxmlformats.org/markup-compatibility/2006">
                <mc:Choice xmlns:v="urn:schemas-microsoft-com:vml" Requires="v">
                  <p:oleObj spid="_x0000_s3183" r:id="rId4" imgW="2344420" imgH="715010" progId="MS_ClipArt_Gallery.5">
                    <p:embed/>
                  </p:oleObj>
                </mc:Choice>
                <mc:Fallback>
                  <p:oleObj r:id="rId4" imgW="2344420" imgH="715010" progId="MS_ClipArt_Gallery.5">
                    <p:embed/>
                    <p:pic>
                      <p:nvPicPr>
                        <p:cNvPr id="0" name="图片 3076"/>
                        <p:cNvPicPr/>
                        <p:nvPr/>
                      </p:nvPicPr>
                      <p:blipFill>
                        <a:blip r:embed="rId5"/>
                        <a:stretch>
                          <a:fillRect/>
                        </a:stretch>
                      </p:blipFill>
                      <p:spPr>
                        <a:xfrm>
                          <a:off x="3143" y="905"/>
                          <a:ext cx="1786" cy="609"/>
                        </a:xfrm>
                        <a:prstGeom prst="rect">
                          <a:avLst/>
                        </a:prstGeom>
                        <a:noFill/>
                        <a:ln w="38100">
                          <a:noFill/>
                          <a:miter/>
                        </a:ln>
                      </p:spPr>
                    </p:pic>
                  </p:oleObj>
                </mc:Fallback>
              </mc:AlternateContent>
            </a:graphicData>
          </a:graphic>
        </p:graphicFrame>
        <p:sp>
          <p:nvSpPr>
            <p:cNvPr id="161796" name="矩形 1293328"/>
            <p:cNvSpPr/>
            <p:nvPr/>
          </p:nvSpPr>
          <p:spPr>
            <a:xfrm>
              <a:off x="3445" y="1707"/>
              <a:ext cx="795" cy="293"/>
            </a:xfrm>
            <a:prstGeom prst="rect">
              <a:avLst/>
            </a:prstGeom>
            <a:noFill/>
            <a:ln w="12700">
              <a:noFill/>
            </a:ln>
          </p:spPr>
          <p:txBody>
            <a:bodyPr lIns="90488" tIns="44450" rIns="90488" bIns="44450" anchor="t">
              <a:spAutoFit/>
            </a:bodyPr>
            <a:lstStyle/>
            <a:p>
              <a:pPr algn="ctr"/>
              <a:r>
                <a:rPr lang="zh-CN" altLang="en-US" dirty="0">
                  <a:latin typeface="微软雅黑" panose="020B0503020204020204" pitchFamily="34" charset="-122"/>
                  <a:ea typeface="微软雅黑" panose="020B0503020204020204" pitchFamily="34" charset="-122"/>
                </a:rPr>
                <a:t>公路</a:t>
              </a:r>
            </a:p>
          </p:txBody>
        </p:sp>
        <p:sp>
          <p:nvSpPr>
            <p:cNvPr id="161797" name="任意多边形 1293332"/>
            <p:cNvSpPr/>
            <p:nvPr/>
          </p:nvSpPr>
          <p:spPr>
            <a:xfrm>
              <a:off x="2984" y="1491"/>
              <a:ext cx="302" cy="329"/>
            </a:xfrm>
            <a:custGeom>
              <a:avLst/>
              <a:gdLst/>
              <a:ahLst/>
              <a:cxnLst>
                <a:cxn ang="0">
                  <a:pos x="50" y="729"/>
                </a:cxn>
                <a:cxn ang="0">
                  <a:pos x="33" y="700"/>
                </a:cxn>
                <a:cxn ang="0">
                  <a:pos x="24" y="677"/>
                </a:cxn>
                <a:cxn ang="0">
                  <a:pos x="18" y="656"/>
                </a:cxn>
                <a:cxn ang="0">
                  <a:pos x="10" y="632"/>
                </a:cxn>
                <a:cxn ang="0">
                  <a:pos x="2" y="598"/>
                </a:cxn>
                <a:cxn ang="0">
                  <a:pos x="0" y="566"/>
                </a:cxn>
                <a:cxn ang="0">
                  <a:pos x="2" y="529"/>
                </a:cxn>
                <a:cxn ang="0">
                  <a:pos x="7" y="495"/>
                </a:cxn>
                <a:cxn ang="0">
                  <a:pos x="14" y="462"/>
                </a:cxn>
                <a:cxn ang="0">
                  <a:pos x="25" y="421"/>
                </a:cxn>
                <a:cxn ang="0">
                  <a:pos x="38" y="393"/>
                </a:cxn>
                <a:cxn ang="0">
                  <a:pos x="57" y="356"/>
                </a:cxn>
                <a:cxn ang="0">
                  <a:pos x="79" y="313"/>
                </a:cxn>
                <a:cxn ang="0">
                  <a:pos x="102" y="274"/>
                </a:cxn>
                <a:cxn ang="0">
                  <a:pos x="124" y="246"/>
                </a:cxn>
                <a:cxn ang="0">
                  <a:pos x="161" y="209"/>
                </a:cxn>
                <a:cxn ang="0">
                  <a:pos x="193" y="181"/>
                </a:cxn>
                <a:cxn ang="0">
                  <a:pos x="230" y="155"/>
                </a:cxn>
                <a:cxn ang="0">
                  <a:pos x="273" y="129"/>
                </a:cxn>
                <a:cxn ang="0">
                  <a:pos x="300" y="116"/>
                </a:cxn>
                <a:cxn ang="0">
                  <a:pos x="337" y="103"/>
                </a:cxn>
                <a:cxn ang="0">
                  <a:pos x="367" y="94"/>
                </a:cxn>
                <a:cxn ang="0">
                  <a:pos x="395" y="85"/>
                </a:cxn>
                <a:cxn ang="0">
                  <a:pos x="421" y="80"/>
                </a:cxn>
                <a:cxn ang="0">
                  <a:pos x="324" y="0"/>
                </a:cxn>
                <a:cxn ang="0">
                  <a:pos x="382" y="14"/>
                </a:cxn>
                <a:cxn ang="0">
                  <a:pos x="438" y="26"/>
                </a:cxn>
                <a:cxn ang="0">
                  <a:pos x="513" y="41"/>
                </a:cxn>
                <a:cxn ang="0">
                  <a:pos x="583" y="49"/>
                </a:cxn>
                <a:cxn ang="0">
                  <a:pos x="644" y="53"/>
                </a:cxn>
                <a:cxn ang="0">
                  <a:pos x="713" y="52"/>
                </a:cxn>
                <a:cxn ang="0">
                  <a:pos x="687" y="84"/>
                </a:cxn>
                <a:cxn ang="0">
                  <a:pos x="661" y="119"/>
                </a:cxn>
                <a:cxn ang="0">
                  <a:pos x="639" y="159"/>
                </a:cxn>
                <a:cxn ang="0">
                  <a:pos x="630" y="198"/>
                </a:cxn>
                <a:cxn ang="0">
                  <a:pos x="624" y="220"/>
                </a:cxn>
                <a:cxn ang="0">
                  <a:pos x="628" y="253"/>
                </a:cxn>
                <a:cxn ang="0">
                  <a:pos x="531" y="172"/>
                </a:cxn>
                <a:cxn ang="0">
                  <a:pos x="479" y="186"/>
                </a:cxn>
                <a:cxn ang="0">
                  <a:pos x="434" y="200"/>
                </a:cxn>
                <a:cxn ang="0">
                  <a:pos x="390" y="222"/>
                </a:cxn>
                <a:cxn ang="0">
                  <a:pos x="348" y="244"/>
                </a:cxn>
                <a:cxn ang="0">
                  <a:pos x="305" y="274"/>
                </a:cxn>
                <a:cxn ang="0">
                  <a:pos x="268" y="301"/>
                </a:cxn>
                <a:cxn ang="0">
                  <a:pos x="218" y="343"/>
                </a:cxn>
                <a:cxn ang="0">
                  <a:pos x="181" y="380"/>
                </a:cxn>
                <a:cxn ang="0">
                  <a:pos x="151" y="416"/>
                </a:cxn>
                <a:cxn ang="0">
                  <a:pos x="125" y="457"/>
                </a:cxn>
                <a:cxn ang="0">
                  <a:pos x="111" y="476"/>
                </a:cxn>
                <a:cxn ang="0">
                  <a:pos x="101" y="494"/>
                </a:cxn>
                <a:cxn ang="0">
                  <a:pos x="90" y="510"/>
                </a:cxn>
                <a:cxn ang="0">
                  <a:pos x="83" y="527"/>
                </a:cxn>
                <a:cxn ang="0">
                  <a:pos x="68" y="557"/>
                </a:cxn>
                <a:cxn ang="0">
                  <a:pos x="62" y="580"/>
                </a:cxn>
                <a:cxn ang="0">
                  <a:pos x="58" y="597"/>
                </a:cxn>
                <a:cxn ang="0">
                  <a:pos x="52" y="615"/>
                </a:cxn>
                <a:cxn ang="0">
                  <a:pos x="49" y="634"/>
                </a:cxn>
                <a:cxn ang="0">
                  <a:pos x="48" y="650"/>
                </a:cxn>
                <a:cxn ang="0">
                  <a:pos x="45" y="668"/>
                </a:cxn>
                <a:cxn ang="0">
                  <a:pos x="45" y="689"/>
                </a:cxn>
                <a:cxn ang="0">
                  <a:pos x="45" y="709"/>
                </a:cxn>
                <a:cxn ang="0">
                  <a:pos x="50" y="729"/>
                </a:cxn>
              </a:cxnLst>
              <a:rect l="0" t="0" r="0" b="0"/>
              <a:pathLst>
                <a:path w="714" h="730">
                  <a:moveTo>
                    <a:pt x="50" y="729"/>
                  </a:moveTo>
                  <a:lnTo>
                    <a:pt x="33" y="700"/>
                  </a:lnTo>
                  <a:lnTo>
                    <a:pt x="24" y="677"/>
                  </a:lnTo>
                  <a:lnTo>
                    <a:pt x="18" y="656"/>
                  </a:lnTo>
                  <a:lnTo>
                    <a:pt x="10" y="632"/>
                  </a:lnTo>
                  <a:lnTo>
                    <a:pt x="2" y="598"/>
                  </a:lnTo>
                  <a:lnTo>
                    <a:pt x="0" y="566"/>
                  </a:lnTo>
                  <a:lnTo>
                    <a:pt x="2" y="529"/>
                  </a:lnTo>
                  <a:lnTo>
                    <a:pt x="7" y="495"/>
                  </a:lnTo>
                  <a:lnTo>
                    <a:pt x="14" y="462"/>
                  </a:lnTo>
                  <a:lnTo>
                    <a:pt x="25" y="421"/>
                  </a:lnTo>
                  <a:lnTo>
                    <a:pt x="38" y="393"/>
                  </a:lnTo>
                  <a:lnTo>
                    <a:pt x="57" y="356"/>
                  </a:lnTo>
                  <a:lnTo>
                    <a:pt x="79" y="313"/>
                  </a:lnTo>
                  <a:lnTo>
                    <a:pt x="102" y="274"/>
                  </a:lnTo>
                  <a:lnTo>
                    <a:pt x="124" y="246"/>
                  </a:lnTo>
                  <a:lnTo>
                    <a:pt x="161" y="209"/>
                  </a:lnTo>
                  <a:lnTo>
                    <a:pt x="193" y="181"/>
                  </a:lnTo>
                  <a:lnTo>
                    <a:pt x="230" y="155"/>
                  </a:lnTo>
                  <a:lnTo>
                    <a:pt x="273" y="129"/>
                  </a:lnTo>
                  <a:lnTo>
                    <a:pt x="300" y="116"/>
                  </a:lnTo>
                  <a:lnTo>
                    <a:pt x="337" y="103"/>
                  </a:lnTo>
                  <a:lnTo>
                    <a:pt x="367" y="94"/>
                  </a:lnTo>
                  <a:lnTo>
                    <a:pt x="395" y="85"/>
                  </a:lnTo>
                  <a:lnTo>
                    <a:pt x="421" y="80"/>
                  </a:lnTo>
                  <a:lnTo>
                    <a:pt x="324" y="0"/>
                  </a:lnTo>
                  <a:lnTo>
                    <a:pt x="382" y="14"/>
                  </a:lnTo>
                  <a:lnTo>
                    <a:pt x="438" y="26"/>
                  </a:lnTo>
                  <a:lnTo>
                    <a:pt x="513" y="41"/>
                  </a:lnTo>
                  <a:lnTo>
                    <a:pt x="583" y="49"/>
                  </a:lnTo>
                  <a:lnTo>
                    <a:pt x="644" y="53"/>
                  </a:lnTo>
                  <a:lnTo>
                    <a:pt x="713" y="52"/>
                  </a:lnTo>
                  <a:lnTo>
                    <a:pt x="687" y="84"/>
                  </a:lnTo>
                  <a:lnTo>
                    <a:pt x="661" y="119"/>
                  </a:lnTo>
                  <a:lnTo>
                    <a:pt x="639" y="159"/>
                  </a:lnTo>
                  <a:lnTo>
                    <a:pt x="630" y="198"/>
                  </a:lnTo>
                  <a:lnTo>
                    <a:pt x="624" y="220"/>
                  </a:lnTo>
                  <a:lnTo>
                    <a:pt x="628" y="253"/>
                  </a:lnTo>
                  <a:lnTo>
                    <a:pt x="531" y="172"/>
                  </a:lnTo>
                  <a:lnTo>
                    <a:pt x="479" y="186"/>
                  </a:lnTo>
                  <a:lnTo>
                    <a:pt x="434" y="200"/>
                  </a:lnTo>
                  <a:lnTo>
                    <a:pt x="390" y="222"/>
                  </a:lnTo>
                  <a:lnTo>
                    <a:pt x="348" y="244"/>
                  </a:lnTo>
                  <a:lnTo>
                    <a:pt x="305" y="274"/>
                  </a:lnTo>
                  <a:lnTo>
                    <a:pt x="268" y="301"/>
                  </a:lnTo>
                  <a:lnTo>
                    <a:pt x="218" y="343"/>
                  </a:lnTo>
                  <a:lnTo>
                    <a:pt x="181" y="380"/>
                  </a:lnTo>
                  <a:lnTo>
                    <a:pt x="151" y="416"/>
                  </a:lnTo>
                  <a:lnTo>
                    <a:pt x="125" y="457"/>
                  </a:lnTo>
                  <a:lnTo>
                    <a:pt x="111" y="476"/>
                  </a:lnTo>
                  <a:lnTo>
                    <a:pt x="101" y="494"/>
                  </a:lnTo>
                  <a:lnTo>
                    <a:pt x="90" y="510"/>
                  </a:lnTo>
                  <a:lnTo>
                    <a:pt x="83" y="527"/>
                  </a:lnTo>
                  <a:lnTo>
                    <a:pt x="68" y="557"/>
                  </a:lnTo>
                  <a:lnTo>
                    <a:pt x="62" y="580"/>
                  </a:lnTo>
                  <a:lnTo>
                    <a:pt x="58" y="597"/>
                  </a:lnTo>
                  <a:lnTo>
                    <a:pt x="52" y="615"/>
                  </a:lnTo>
                  <a:lnTo>
                    <a:pt x="49" y="634"/>
                  </a:lnTo>
                  <a:lnTo>
                    <a:pt x="48" y="650"/>
                  </a:lnTo>
                  <a:lnTo>
                    <a:pt x="45" y="668"/>
                  </a:lnTo>
                  <a:lnTo>
                    <a:pt x="45" y="689"/>
                  </a:lnTo>
                  <a:lnTo>
                    <a:pt x="45" y="709"/>
                  </a:lnTo>
                  <a:lnTo>
                    <a:pt x="50" y="729"/>
                  </a:lnTo>
                </a:path>
              </a:pathLst>
            </a:custGeom>
            <a:solidFill>
              <a:schemeClr val="accent2"/>
            </a:solidFill>
            <a:ln w="12700" cap="rnd" cmpd="sng">
              <a:solidFill>
                <a:schemeClr val="tx2"/>
              </a:solidFill>
              <a:prstDash val="solid"/>
              <a:round/>
              <a:headEnd type="none" w="med" len="med"/>
              <a:tailEnd type="none" w="med" len="med"/>
            </a:ln>
          </p:spPr>
          <p:txBody>
            <a:bodyPr/>
            <a:lstStyle/>
            <a:p>
              <a:endParaRPr lang="zh-CN" altLang="en-US"/>
            </a:p>
          </p:txBody>
        </p:sp>
      </p:grpSp>
      <p:grpSp>
        <p:nvGrpSpPr>
          <p:cNvPr id="7" name="组合 1293338"/>
          <p:cNvGrpSpPr/>
          <p:nvPr/>
        </p:nvGrpSpPr>
        <p:grpSpPr>
          <a:xfrm>
            <a:off x="1764306" y="1048362"/>
            <a:ext cx="2435913" cy="1362923"/>
            <a:chOff x="1211" y="884"/>
            <a:chExt cx="1797" cy="1093"/>
          </a:xfrm>
        </p:grpSpPr>
        <p:graphicFrame>
          <p:nvGraphicFramePr>
            <p:cNvPr id="161799" name="对象 1293324">
              <a:hlinkClick r:id="" action="ppaction://ole?verb=0"/>
            </p:cNvPr>
            <p:cNvGraphicFramePr/>
            <p:nvPr/>
          </p:nvGraphicFramePr>
          <p:xfrm>
            <a:off x="1211" y="884"/>
            <a:ext cx="1529" cy="756"/>
          </p:xfrm>
          <a:graphic>
            <a:graphicData uri="http://schemas.openxmlformats.org/presentationml/2006/ole">
              <mc:AlternateContent xmlns:mc="http://schemas.openxmlformats.org/markup-compatibility/2006">
                <mc:Choice xmlns:v="urn:schemas-microsoft-com:vml" Requires="v">
                  <p:oleObj spid="_x0000_s3184" r:id="rId6" imgW="2423160" imgH="1198245" progId="MS_ClipArt_Gallery.5">
                    <p:embed/>
                  </p:oleObj>
                </mc:Choice>
                <mc:Fallback>
                  <p:oleObj r:id="rId6" imgW="2423160" imgH="1198245" progId="MS_ClipArt_Gallery.5">
                    <p:embed/>
                    <p:pic>
                      <p:nvPicPr>
                        <p:cNvPr id="0" name="图片 3075"/>
                        <p:cNvPicPr/>
                        <p:nvPr/>
                      </p:nvPicPr>
                      <p:blipFill>
                        <a:blip r:embed="rId7"/>
                        <a:stretch>
                          <a:fillRect/>
                        </a:stretch>
                      </p:blipFill>
                      <p:spPr>
                        <a:xfrm>
                          <a:off x="1211" y="884"/>
                          <a:ext cx="1529" cy="756"/>
                        </a:xfrm>
                        <a:prstGeom prst="rect">
                          <a:avLst/>
                        </a:prstGeom>
                        <a:noFill/>
                        <a:ln w="38100">
                          <a:noFill/>
                          <a:miter/>
                        </a:ln>
                      </p:spPr>
                    </p:pic>
                  </p:oleObj>
                </mc:Fallback>
              </mc:AlternateContent>
            </a:graphicData>
          </a:graphic>
        </p:graphicFrame>
        <p:sp>
          <p:nvSpPr>
            <p:cNvPr id="161800" name="矩形 1293325"/>
            <p:cNvSpPr/>
            <p:nvPr/>
          </p:nvSpPr>
          <p:spPr>
            <a:xfrm>
              <a:off x="1608" y="1684"/>
              <a:ext cx="750" cy="293"/>
            </a:xfrm>
            <a:prstGeom prst="rect">
              <a:avLst/>
            </a:prstGeom>
            <a:noFill/>
            <a:ln w="12700">
              <a:noFill/>
            </a:ln>
          </p:spPr>
          <p:txBody>
            <a:bodyPr lIns="90488" tIns="44450" rIns="90488" bIns="44450" anchor="t">
              <a:spAutoFit/>
            </a:bodyPr>
            <a:lstStyle/>
            <a:p>
              <a:pPr algn="ctr"/>
              <a:r>
                <a:rPr lang="zh-CN" altLang="en-US" dirty="0">
                  <a:latin typeface="微软雅黑" panose="020B0503020204020204" pitchFamily="34" charset="-122"/>
                  <a:ea typeface="微软雅黑" panose="020B0503020204020204" pitchFamily="34" charset="-122"/>
                </a:rPr>
                <a:t>铁路</a:t>
              </a:r>
            </a:p>
          </p:txBody>
        </p:sp>
        <p:sp>
          <p:nvSpPr>
            <p:cNvPr id="161801" name="任意多边形 1293333"/>
            <p:cNvSpPr/>
            <p:nvPr/>
          </p:nvSpPr>
          <p:spPr>
            <a:xfrm>
              <a:off x="2698" y="1472"/>
              <a:ext cx="310" cy="332"/>
            </a:xfrm>
            <a:custGeom>
              <a:avLst/>
              <a:gdLst/>
              <a:ahLst/>
              <a:cxnLst>
                <a:cxn ang="0">
                  <a:pos x="455" y="929"/>
                </a:cxn>
                <a:cxn ang="0">
                  <a:pos x="466" y="892"/>
                </a:cxn>
                <a:cxn ang="0">
                  <a:pos x="473" y="863"/>
                </a:cxn>
                <a:cxn ang="0">
                  <a:pos x="477" y="836"/>
                </a:cxn>
                <a:cxn ang="0">
                  <a:pos x="482" y="805"/>
                </a:cxn>
                <a:cxn ang="0">
                  <a:pos x="487" y="763"/>
                </a:cxn>
                <a:cxn ang="0">
                  <a:pos x="489" y="721"/>
                </a:cxn>
                <a:cxn ang="0">
                  <a:pos x="487" y="675"/>
                </a:cxn>
                <a:cxn ang="0">
                  <a:pos x="484" y="631"/>
                </a:cxn>
                <a:cxn ang="0">
                  <a:pos x="479" y="589"/>
                </a:cxn>
                <a:cxn ang="0">
                  <a:pos x="472" y="537"/>
                </a:cxn>
                <a:cxn ang="0">
                  <a:pos x="463" y="501"/>
                </a:cxn>
                <a:cxn ang="0">
                  <a:pos x="450" y="453"/>
                </a:cxn>
                <a:cxn ang="0">
                  <a:pos x="435" y="399"/>
                </a:cxn>
                <a:cxn ang="0">
                  <a:pos x="419" y="349"/>
                </a:cxn>
                <a:cxn ang="0">
                  <a:pos x="404" y="313"/>
                </a:cxn>
                <a:cxn ang="0">
                  <a:pos x="379" y="267"/>
                </a:cxn>
                <a:cxn ang="0">
                  <a:pos x="357" y="231"/>
                </a:cxn>
                <a:cxn ang="0">
                  <a:pos x="331" y="197"/>
                </a:cxn>
                <a:cxn ang="0">
                  <a:pos x="302" y="164"/>
                </a:cxn>
                <a:cxn ang="0">
                  <a:pos x="283" y="147"/>
                </a:cxn>
                <a:cxn ang="0">
                  <a:pos x="258" y="131"/>
                </a:cxn>
                <a:cxn ang="0">
                  <a:pos x="238" y="119"/>
                </a:cxn>
                <a:cxn ang="0">
                  <a:pos x="218" y="108"/>
                </a:cxn>
                <a:cxn ang="0">
                  <a:pos x="200" y="102"/>
                </a:cxn>
                <a:cxn ang="0">
                  <a:pos x="267" y="0"/>
                </a:cxn>
                <a:cxn ang="0">
                  <a:pos x="227" y="18"/>
                </a:cxn>
                <a:cxn ang="0">
                  <a:pos x="189" y="33"/>
                </a:cxn>
                <a:cxn ang="0">
                  <a:pos x="137" y="52"/>
                </a:cxn>
                <a:cxn ang="0">
                  <a:pos x="89" y="62"/>
                </a:cxn>
                <a:cxn ang="0">
                  <a:pos x="47" y="68"/>
                </a:cxn>
                <a:cxn ang="0">
                  <a:pos x="0" y="66"/>
                </a:cxn>
                <a:cxn ang="0">
                  <a:pos x="18" y="107"/>
                </a:cxn>
                <a:cxn ang="0">
                  <a:pos x="36" y="152"/>
                </a:cxn>
                <a:cxn ang="0">
                  <a:pos x="51" y="203"/>
                </a:cxn>
                <a:cxn ang="0">
                  <a:pos x="57" y="252"/>
                </a:cxn>
                <a:cxn ang="0">
                  <a:pos x="61" y="280"/>
                </a:cxn>
                <a:cxn ang="0">
                  <a:pos x="58" y="322"/>
                </a:cxn>
                <a:cxn ang="0">
                  <a:pos x="125" y="220"/>
                </a:cxn>
                <a:cxn ang="0">
                  <a:pos x="161" y="237"/>
                </a:cxn>
                <a:cxn ang="0">
                  <a:pos x="191" y="254"/>
                </a:cxn>
                <a:cxn ang="0">
                  <a:pos x="221" y="282"/>
                </a:cxn>
                <a:cxn ang="0">
                  <a:pos x="251" y="311"/>
                </a:cxn>
                <a:cxn ang="0">
                  <a:pos x="280" y="349"/>
                </a:cxn>
                <a:cxn ang="0">
                  <a:pos x="305" y="383"/>
                </a:cxn>
                <a:cxn ang="0">
                  <a:pos x="340" y="437"/>
                </a:cxn>
                <a:cxn ang="0">
                  <a:pos x="365" y="485"/>
                </a:cxn>
                <a:cxn ang="0">
                  <a:pos x="385" y="530"/>
                </a:cxn>
                <a:cxn ang="0">
                  <a:pos x="403" y="582"/>
                </a:cxn>
                <a:cxn ang="0">
                  <a:pos x="413" y="607"/>
                </a:cxn>
                <a:cxn ang="0">
                  <a:pos x="420" y="630"/>
                </a:cxn>
                <a:cxn ang="0">
                  <a:pos x="427" y="650"/>
                </a:cxn>
                <a:cxn ang="0">
                  <a:pos x="432" y="671"/>
                </a:cxn>
                <a:cxn ang="0">
                  <a:pos x="442" y="710"/>
                </a:cxn>
                <a:cxn ang="0">
                  <a:pos x="447" y="739"/>
                </a:cxn>
                <a:cxn ang="0">
                  <a:pos x="449" y="761"/>
                </a:cxn>
                <a:cxn ang="0">
                  <a:pos x="453" y="784"/>
                </a:cxn>
                <a:cxn ang="0">
                  <a:pos x="456" y="808"/>
                </a:cxn>
                <a:cxn ang="0">
                  <a:pos x="456" y="828"/>
                </a:cxn>
                <a:cxn ang="0">
                  <a:pos x="458" y="851"/>
                </a:cxn>
                <a:cxn ang="0">
                  <a:pos x="458" y="878"/>
                </a:cxn>
                <a:cxn ang="0">
                  <a:pos x="458" y="904"/>
                </a:cxn>
                <a:cxn ang="0">
                  <a:pos x="455" y="929"/>
                </a:cxn>
              </a:cxnLst>
              <a:rect l="0" t="0" r="0" b="0"/>
              <a:pathLst>
                <a:path w="490" h="930">
                  <a:moveTo>
                    <a:pt x="455" y="929"/>
                  </a:moveTo>
                  <a:lnTo>
                    <a:pt x="466" y="892"/>
                  </a:lnTo>
                  <a:lnTo>
                    <a:pt x="473" y="863"/>
                  </a:lnTo>
                  <a:lnTo>
                    <a:pt x="477" y="836"/>
                  </a:lnTo>
                  <a:lnTo>
                    <a:pt x="482" y="805"/>
                  </a:lnTo>
                  <a:lnTo>
                    <a:pt x="487" y="763"/>
                  </a:lnTo>
                  <a:lnTo>
                    <a:pt x="489" y="721"/>
                  </a:lnTo>
                  <a:lnTo>
                    <a:pt x="487" y="675"/>
                  </a:lnTo>
                  <a:lnTo>
                    <a:pt x="484" y="631"/>
                  </a:lnTo>
                  <a:lnTo>
                    <a:pt x="479" y="589"/>
                  </a:lnTo>
                  <a:lnTo>
                    <a:pt x="472" y="537"/>
                  </a:lnTo>
                  <a:lnTo>
                    <a:pt x="463" y="501"/>
                  </a:lnTo>
                  <a:lnTo>
                    <a:pt x="450" y="453"/>
                  </a:lnTo>
                  <a:lnTo>
                    <a:pt x="435" y="399"/>
                  </a:lnTo>
                  <a:lnTo>
                    <a:pt x="419" y="349"/>
                  </a:lnTo>
                  <a:lnTo>
                    <a:pt x="404" y="313"/>
                  </a:lnTo>
                  <a:lnTo>
                    <a:pt x="379" y="267"/>
                  </a:lnTo>
                  <a:lnTo>
                    <a:pt x="357" y="231"/>
                  </a:lnTo>
                  <a:lnTo>
                    <a:pt x="331" y="197"/>
                  </a:lnTo>
                  <a:lnTo>
                    <a:pt x="302" y="164"/>
                  </a:lnTo>
                  <a:lnTo>
                    <a:pt x="283" y="147"/>
                  </a:lnTo>
                  <a:lnTo>
                    <a:pt x="258" y="131"/>
                  </a:lnTo>
                  <a:lnTo>
                    <a:pt x="238" y="119"/>
                  </a:lnTo>
                  <a:lnTo>
                    <a:pt x="218" y="108"/>
                  </a:lnTo>
                  <a:lnTo>
                    <a:pt x="200" y="102"/>
                  </a:lnTo>
                  <a:lnTo>
                    <a:pt x="267" y="0"/>
                  </a:lnTo>
                  <a:lnTo>
                    <a:pt x="227" y="18"/>
                  </a:lnTo>
                  <a:lnTo>
                    <a:pt x="189" y="33"/>
                  </a:lnTo>
                  <a:lnTo>
                    <a:pt x="137" y="52"/>
                  </a:lnTo>
                  <a:lnTo>
                    <a:pt x="89" y="62"/>
                  </a:lnTo>
                  <a:lnTo>
                    <a:pt x="47" y="68"/>
                  </a:lnTo>
                  <a:lnTo>
                    <a:pt x="0" y="66"/>
                  </a:lnTo>
                  <a:lnTo>
                    <a:pt x="18" y="107"/>
                  </a:lnTo>
                  <a:lnTo>
                    <a:pt x="36" y="152"/>
                  </a:lnTo>
                  <a:lnTo>
                    <a:pt x="51" y="203"/>
                  </a:lnTo>
                  <a:lnTo>
                    <a:pt x="57" y="252"/>
                  </a:lnTo>
                  <a:lnTo>
                    <a:pt x="61" y="280"/>
                  </a:lnTo>
                  <a:lnTo>
                    <a:pt x="58" y="322"/>
                  </a:lnTo>
                  <a:lnTo>
                    <a:pt x="125" y="220"/>
                  </a:lnTo>
                  <a:lnTo>
                    <a:pt x="161" y="237"/>
                  </a:lnTo>
                  <a:lnTo>
                    <a:pt x="191" y="254"/>
                  </a:lnTo>
                  <a:lnTo>
                    <a:pt x="221" y="282"/>
                  </a:lnTo>
                  <a:lnTo>
                    <a:pt x="251" y="311"/>
                  </a:lnTo>
                  <a:lnTo>
                    <a:pt x="280" y="349"/>
                  </a:lnTo>
                  <a:lnTo>
                    <a:pt x="305" y="383"/>
                  </a:lnTo>
                  <a:lnTo>
                    <a:pt x="340" y="437"/>
                  </a:lnTo>
                  <a:lnTo>
                    <a:pt x="365" y="485"/>
                  </a:lnTo>
                  <a:lnTo>
                    <a:pt x="385" y="530"/>
                  </a:lnTo>
                  <a:lnTo>
                    <a:pt x="403" y="582"/>
                  </a:lnTo>
                  <a:lnTo>
                    <a:pt x="413" y="607"/>
                  </a:lnTo>
                  <a:lnTo>
                    <a:pt x="420" y="630"/>
                  </a:lnTo>
                  <a:lnTo>
                    <a:pt x="427" y="650"/>
                  </a:lnTo>
                  <a:lnTo>
                    <a:pt x="432" y="671"/>
                  </a:lnTo>
                  <a:lnTo>
                    <a:pt x="442" y="710"/>
                  </a:lnTo>
                  <a:lnTo>
                    <a:pt x="447" y="739"/>
                  </a:lnTo>
                  <a:lnTo>
                    <a:pt x="449" y="761"/>
                  </a:lnTo>
                  <a:lnTo>
                    <a:pt x="453" y="784"/>
                  </a:lnTo>
                  <a:lnTo>
                    <a:pt x="456" y="808"/>
                  </a:lnTo>
                  <a:lnTo>
                    <a:pt x="456" y="828"/>
                  </a:lnTo>
                  <a:lnTo>
                    <a:pt x="458" y="851"/>
                  </a:lnTo>
                  <a:lnTo>
                    <a:pt x="458" y="878"/>
                  </a:lnTo>
                  <a:lnTo>
                    <a:pt x="458" y="904"/>
                  </a:lnTo>
                  <a:lnTo>
                    <a:pt x="455" y="929"/>
                  </a:lnTo>
                </a:path>
              </a:pathLst>
            </a:custGeom>
            <a:solidFill>
              <a:schemeClr val="accent2"/>
            </a:solidFill>
            <a:ln w="12700" cap="rnd" cmpd="sng">
              <a:solidFill>
                <a:schemeClr val="tx2"/>
              </a:solidFill>
              <a:prstDash val="solid"/>
              <a:round/>
              <a:headEnd type="none" w="med" len="med"/>
              <a:tailEnd type="none" w="med" len="med"/>
            </a:ln>
          </p:spPr>
          <p:txBody>
            <a:bodyPr/>
            <a:lstStyle/>
            <a:p>
              <a:endParaRPr lang="zh-CN" altLang="en-US"/>
            </a:p>
          </p:txBody>
        </p:sp>
      </p:grpSp>
      <p:grpSp>
        <p:nvGrpSpPr>
          <p:cNvPr id="9" name="组合 1293341"/>
          <p:cNvGrpSpPr/>
          <p:nvPr/>
        </p:nvGrpSpPr>
        <p:grpSpPr>
          <a:xfrm>
            <a:off x="3411004" y="3065572"/>
            <a:ext cx="2053590" cy="1472955"/>
            <a:chOff x="2284" y="1886"/>
            <a:chExt cx="1515" cy="1181"/>
          </a:xfrm>
        </p:grpSpPr>
        <p:graphicFrame>
          <p:nvGraphicFramePr>
            <p:cNvPr id="161803" name="对象 1293318">
              <a:hlinkClick r:id="" action="ppaction://ole?verb=0"/>
            </p:cNvPr>
            <p:cNvGraphicFramePr/>
            <p:nvPr/>
          </p:nvGraphicFramePr>
          <p:xfrm>
            <a:off x="2284" y="2261"/>
            <a:ext cx="1515" cy="515"/>
          </p:xfrm>
          <a:graphic>
            <a:graphicData uri="http://schemas.openxmlformats.org/presentationml/2006/ole">
              <mc:AlternateContent xmlns:mc="http://schemas.openxmlformats.org/markup-compatibility/2006">
                <mc:Choice xmlns:v="urn:schemas-microsoft-com:vml" Requires="v">
                  <p:oleObj spid="_x0000_s3185" r:id="rId8" imgW="2400935" imgH="815975" progId="MS_ClipArt_Gallery.5">
                    <p:embed/>
                  </p:oleObj>
                </mc:Choice>
                <mc:Fallback>
                  <p:oleObj r:id="rId8" imgW="2400935" imgH="815975" progId="MS_ClipArt_Gallery.5">
                    <p:embed/>
                    <p:pic>
                      <p:nvPicPr>
                        <p:cNvPr id="0" name="图片 3079"/>
                        <p:cNvPicPr/>
                        <p:nvPr/>
                      </p:nvPicPr>
                      <p:blipFill>
                        <a:blip r:embed="rId9"/>
                        <a:stretch>
                          <a:fillRect/>
                        </a:stretch>
                      </p:blipFill>
                      <p:spPr>
                        <a:xfrm>
                          <a:off x="2284" y="2261"/>
                          <a:ext cx="1515" cy="515"/>
                        </a:xfrm>
                        <a:prstGeom prst="rect">
                          <a:avLst/>
                        </a:prstGeom>
                        <a:noFill/>
                        <a:ln w="38100">
                          <a:noFill/>
                          <a:miter/>
                        </a:ln>
                      </p:spPr>
                    </p:pic>
                  </p:oleObj>
                </mc:Fallback>
              </mc:AlternateContent>
            </a:graphicData>
          </a:graphic>
        </p:graphicFrame>
        <p:sp>
          <p:nvSpPr>
            <p:cNvPr id="161804" name="矩形 1293319"/>
            <p:cNvSpPr/>
            <p:nvPr/>
          </p:nvSpPr>
          <p:spPr>
            <a:xfrm>
              <a:off x="2701" y="2774"/>
              <a:ext cx="680" cy="293"/>
            </a:xfrm>
            <a:prstGeom prst="rect">
              <a:avLst/>
            </a:prstGeom>
            <a:noFill/>
            <a:ln w="12700">
              <a:noFill/>
            </a:ln>
          </p:spPr>
          <p:txBody>
            <a:bodyPr wrap="square" lIns="90488" tIns="44450" rIns="90488" bIns="44450" anchor="t">
              <a:spAutoFit/>
            </a:bodyPr>
            <a:lstStyle/>
            <a:p>
              <a:pPr algn="r"/>
              <a:r>
                <a:rPr lang="zh-CN" altLang="en-US" dirty="0">
                  <a:latin typeface="微软雅黑" panose="020B0503020204020204" pitchFamily="34" charset="-122"/>
                  <a:ea typeface="微软雅黑" panose="020B0503020204020204" pitchFamily="34" charset="-122"/>
                </a:rPr>
                <a:t>水路</a:t>
              </a:r>
            </a:p>
          </p:txBody>
        </p:sp>
        <p:sp>
          <p:nvSpPr>
            <p:cNvPr id="161805" name="任意多边形 1293334"/>
            <p:cNvSpPr/>
            <p:nvPr/>
          </p:nvSpPr>
          <p:spPr>
            <a:xfrm>
              <a:off x="3047" y="1886"/>
              <a:ext cx="188" cy="332"/>
            </a:xfrm>
            <a:custGeom>
              <a:avLst/>
              <a:gdLst/>
              <a:ahLst/>
              <a:cxnLst>
                <a:cxn ang="0">
                  <a:pos x="0" y="0"/>
                </a:cxn>
                <a:cxn ang="0">
                  <a:pos x="37" y="7"/>
                </a:cxn>
                <a:cxn ang="0">
                  <a:pos x="65" y="14"/>
                </a:cxn>
                <a:cxn ang="0">
                  <a:pos x="88" y="21"/>
                </a:cxn>
                <a:cxn ang="0">
                  <a:pos x="115" y="29"/>
                </a:cxn>
                <a:cxn ang="0">
                  <a:pos x="152" y="43"/>
                </a:cxn>
                <a:cxn ang="0">
                  <a:pos x="184" y="58"/>
                </a:cxn>
                <a:cxn ang="0">
                  <a:pos x="219" y="78"/>
                </a:cxn>
                <a:cxn ang="0">
                  <a:pos x="249" y="98"/>
                </a:cxn>
                <a:cxn ang="0">
                  <a:pos x="277" y="118"/>
                </a:cxn>
                <a:cxn ang="0">
                  <a:pos x="310" y="144"/>
                </a:cxn>
                <a:cxn ang="0">
                  <a:pos x="331" y="164"/>
                </a:cxn>
                <a:cxn ang="0">
                  <a:pos x="357" y="192"/>
                </a:cxn>
                <a:cxn ang="0">
                  <a:pos x="388" y="225"/>
                </a:cxn>
                <a:cxn ang="0">
                  <a:pos x="412" y="255"/>
                </a:cxn>
                <a:cxn ang="0">
                  <a:pos x="428" y="280"/>
                </a:cxn>
                <a:cxn ang="0">
                  <a:pos x="444" y="317"/>
                </a:cxn>
                <a:cxn ang="0">
                  <a:pos x="454" y="346"/>
                </a:cxn>
                <a:cxn ang="0">
                  <a:pos x="461" y="378"/>
                </a:cxn>
                <a:cxn ang="0">
                  <a:pos x="465" y="411"/>
                </a:cxn>
                <a:cxn ang="0">
                  <a:pos x="462" y="431"/>
                </a:cxn>
                <a:cxn ang="0">
                  <a:pos x="456" y="455"/>
                </a:cxn>
                <a:cxn ang="0">
                  <a:pos x="448" y="474"/>
                </a:cxn>
                <a:cxn ang="0">
                  <a:pos x="442" y="492"/>
                </a:cxn>
                <a:cxn ang="0">
                  <a:pos x="433" y="507"/>
                </a:cxn>
                <a:cxn ang="0">
                  <a:pos x="561" y="500"/>
                </a:cxn>
                <a:cxn ang="0">
                  <a:pos x="518" y="522"/>
                </a:cxn>
                <a:cxn ang="0">
                  <a:pos x="477" y="542"/>
                </a:cxn>
                <a:cxn ang="0">
                  <a:pos x="423" y="571"/>
                </a:cxn>
                <a:cxn ang="0">
                  <a:pos x="379" y="602"/>
                </a:cxn>
                <a:cxn ang="0">
                  <a:pos x="343" y="629"/>
                </a:cxn>
                <a:cxn ang="0">
                  <a:pos x="308" y="662"/>
                </a:cxn>
                <a:cxn ang="0">
                  <a:pos x="290" y="633"/>
                </a:cxn>
                <a:cxn ang="0">
                  <a:pos x="272" y="603"/>
                </a:cxn>
                <a:cxn ang="0">
                  <a:pos x="243" y="572"/>
                </a:cxn>
                <a:cxn ang="0">
                  <a:pos x="211" y="548"/>
                </a:cxn>
                <a:cxn ang="0">
                  <a:pos x="193" y="535"/>
                </a:cxn>
                <a:cxn ang="0">
                  <a:pos x="159" y="519"/>
                </a:cxn>
                <a:cxn ang="0">
                  <a:pos x="287" y="514"/>
                </a:cxn>
                <a:cxn ang="0">
                  <a:pos x="301" y="482"/>
                </a:cxn>
                <a:cxn ang="0">
                  <a:pos x="311" y="453"/>
                </a:cxn>
                <a:cxn ang="0">
                  <a:pos x="313" y="421"/>
                </a:cxn>
                <a:cxn ang="0">
                  <a:pos x="313" y="389"/>
                </a:cxn>
                <a:cxn ang="0">
                  <a:pos x="308" y="353"/>
                </a:cxn>
                <a:cxn ang="0">
                  <a:pos x="300" y="322"/>
                </a:cxn>
                <a:cxn ang="0">
                  <a:pos x="287" y="276"/>
                </a:cxn>
                <a:cxn ang="0">
                  <a:pos x="269" y="240"/>
                </a:cxn>
                <a:cxn ang="0">
                  <a:pos x="250" y="207"/>
                </a:cxn>
                <a:cxn ang="0">
                  <a:pos x="224" y="174"/>
                </a:cxn>
                <a:cxn ang="0">
                  <a:pos x="213" y="158"/>
                </a:cxn>
                <a:cxn ang="0">
                  <a:pos x="201" y="144"/>
                </a:cxn>
                <a:cxn ang="0">
                  <a:pos x="190" y="130"/>
                </a:cxn>
                <a:cxn ang="0">
                  <a:pos x="178" y="119"/>
                </a:cxn>
                <a:cxn ang="0">
                  <a:pos x="157" y="95"/>
                </a:cxn>
                <a:cxn ang="0">
                  <a:pos x="139" y="81"/>
                </a:cxn>
                <a:cxn ang="0">
                  <a:pos x="124" y="70"/>
                </a:cxn>
                <a:cxn ang="0">
                  <a:pos x="108" y="58"/>
                </a:cxn>
                <a:cxn ang="0">
                  <a:pos x="93" y="47"/>
                </a:cxn>
                <a:cxn ang="0">
                  <a:pos x="79" y="39"/>
                </a:cxn>
                <a:cxn ang="0">
                  <a:pos x="62" y="29"/>
                </a:cxn>
                <a:cxn ang="0">
                  <a:pos x="42" y="18"/>
                </a:cxn>
                <a:cxn ang="0">
                  <a:pos x="22" y="8"/>
                </a:cxn>
                <a:cxn ang="0">
                  <a:pos x="0" y="0"/>
                </a:cxn>
              </a:cxnLst>
              <a:rect l="0" t="0" r="0" b="0"/>
              <a:pathLst>
                <a:path w="562" h="663">
                  <a:moveTo>
                    <a:pt x="0" y="0"/>
                  </a:moveTo>
                  <a:lnTo>
                    <a:pt x="37" y="7"/>
                  </a:lnTo>
                  <a:lnTo>
                    <a:pt x="65" y="14"/>
                  </a:lnTo>
                  <a:lnTo>
                    <a:pt x="88" y="21"/>
                  </a:lnTo>
                  <a:lnTo>
                    <a:pt x="115" y="29"/>
                  </a:lnTo>
                  <a:lnTo>
                    <a:pt x="152" y="43"/>
                  </a:lnTo>
                  <a:lnTo>
                    <a:pt x="184" y="58"/>
                  </a:lnTo>
                  <a:lnTo>
                    <a:pt x="219" y="78"/>
                  </a:lnTo>
                  <a:lnTo>
                    <a:pt x="249" y="98"/>
                  </a:lnTo>
                  <a:lnTo>
                    <a:pt x="277" y="118"/>
                  </a:lnTo>
                  <a:lnTo>
                    <a:pt x="310" y="144"/>
                  </a:lnTo>
                  <a:lnTo>
                    <a:pt x="331" y="164"/>
                  </a:lnTo>
                  <a:lnTo>
                    <a:pt x="357" y="192"/>
                  </a:lnTo>
                  <a:lnTo>
                    <a:pt x="388" y="225"/>
                  </a:lnTo>
                  <a:lnTo>
                    <a:pt x="412" y="255"/>
                  </a:lnTo>
                  <a:lnTo>
                    <a:pt x="428" y="280"/>
                  </a:lnTo>
                  <a:lnTo>
                    <a:pt x="444" y="317"/>
                  </a:lnTo>
                  <a:lnTo>
                    <a:pt x="454" y="346"/>
                  </a:lnTo>
                  <a:lnTo>
                    <a:pt x="461" y="378"/>
                  </a:lnTo>
                  <a:lnTo>
                    <a:pt x="465" y="411"/>
                  </a:lnTo>
                  <a:lnTo>
                    <a:pt x="462" y="431"/>
                  </a:lnTo>
                  <a:lnTo>
                    <a:pt x="456" y="455"/>
                  </a:lnTo>
                  <a:lnTo>
                    <a:pt x="448" y="474"/>
                  </a:lnTo>
                  <a:lnTo>
                    <a:pt x="442" y="492"/>
                  </a:lnTo>
                  <a:lnTo>
                    <a:pt x="433" y="507"/>
                  </a:lnTo>
                  <a:lnTo>
                    <a:pt x="561" y="500"/>
                  </a:lnTo>
                  <a:lnTo>
                    <a:pt x="518" y="522"/>
                  </a:lnTo>
                  <a:lnTo>
                    <a:pt x="477" y="542"/>
                  </a:lnTo>
                  <a:lnTo>
                    <a:pt x="423" y="571"/>
                  </a:lnTo>
                  <a:lnTo>
                    <a:pt x="379" y="602"/>
                  </a:lnTo>
                  <a:lnTo>
                    <a:pt x="343" y="629"/>
                  </a:lnTo>
                  <a:lnTo>
                    <a:pt x="308" y="662"/>
                  </a:lnTo>
                  <a:lnTo>
                    <a:pt x="290" y="633"/>
                  </a:lnTo>
                  <a:lnTo>
                    <a:pt x="272" y="603"/>
                  </a:lnTo>
                  <a:lnTo>
                    <a:pt x="243" y="572"/>
                  </a:lnTo>
                  <a:lnTo>
                    <a:pt x="211" y="548"/>
                  </a:lnTo>
                  <a:lnTo>
                    <a:pt x="193" y="535"/>
                  </a:lnTo>
                  <a:lnTo>
                    <a:pt x="159" y="519"/>
                  </a:lnTo>
                  <a:lnTo>
                    <a:pt x="287" y="514"/>
                  </a:lnTo>
                  <a:lnTo>
                    <a:pt x="301" y="482"/>
                  </a:lnTo>
                  <a:lnTo>
                    <a:pt x="311" y="453"/>
                  </a:lnTo>
                  <a:lnTo>
                    <a:pt x="313" y="421"/>
                  </a:lnTo>
                  <a:lnTo>
                    <a:pt x="313" y="389"/>
                  </a:lnTo>
                  <a:lnTo>
                    <a:pt x="308" y="353"/>
                  </a:lnTo>
                  <a:lnTo>
                    <a:pt x="300" y="322"/>
                  </a:lnTo>
                  <a:lnTo>
                    <a:pt x="287" y="276"/>
                  </a:lnTo>
                  <a:lnTo>
                    <a:pt x="269" y="240"/>
                  </a:lnTo>
                  <a:lnTo>
                    <a:pt x="250" y="207"/>
                  </a:lnTo>
                  <a:lnTo>
                    <a:pt x="224" y="174"/>
                  </a:lnTo>
                  <a:lnTo>
                    <a:pt x="213" y="158"/>
                  </a:lnTo>
                  <a:lnTo>
                    <a:pt x="201" y="144"/>
                  </a:lnTo>
                  <a:lnTo>
                    <a:pt x="190" y="130"/>
                  </a:lnTo>
                  <a:lnTo>
                    <a:pt x="178" y="119"/>
                  </a:lnTo>
                  <a:lnTo>
                    <a:pt x="157" y="95"/>
                  </a:lnTo>
                  <a:lnTo>
                    <a:pt x="139" y="81"/>
                  </a:lnTo>
                  <a:lnTo>
                    <a:pt x="124" y="70"/>
                  </a:lnTo>
                  <a:lnTo>
                    <a:pt x="108" y="58"/>
                  </a:lnTo>
                  <a:lnTo>
                    <a:pt x="93" y="47"/>
                  </a:lnTo>
                  <a:lnTo>
                    <a:pt x="79" y="39"/>
                  </a:lnTo>
                  <a:lnTo>
                    <a:pt x="62" y="29"/>
                  </a:lnTo>
                  <a:lnTo>
                    <a:pt x="42" y="18"/>
                  </a:lnTo>
                  <a:lnTo>
                    <a:pt x="22" y="8"/>
                  </a:lnTo>
                  <a:lnTo>
                    <a:pt x="0" y="0"/>
                  </a:lnTo>
                </a:path>
              </a:pathLst>
            </a:custGeom>
            <a:solidFill>
              <a:schemeClr val="accent2"/>
            </a:solidFill>
            <a:ln w="12700" cap="rnd" cmpd="sng">
              <a:solidFill>
                <a:schemeClr val="tx2"/>
              </a:solidFill>
              <a:prstDash val="solid"/>
              <a:round/>
              <a:headEnd type="none" w="med" len="med"/>
              <a:tailEnd type="none" w="med" len="med"/>
            </a:ln>
          </p:spPr>
          <p:txBody>
            <a:bodyPr/>
            <a:lstStyle/>
            <a:p>
              <a:endParaRPr lang="zh-CN" altLang="en-US"/>
            </a:p>
          </p:txBody>
        </p:sp>
      </p:grpSp>
      <p:grpSp>
        <p:nvGrpSpPr>
          <p:cNvPr id="11" name="组合 1293340"/>
          <p:cNvGrpSpPr/>
          <p:nvPr/>
        </p:nvGrpSpPr>
        <p:grpSpPr>
          <a:xfrm>
            <a:off x="5724699" y="2787019"/>
            <a:ext cx="2358279" cy="1590183"/>
            <a:chOff x="3673" y="1846"/>
            <a:chExt cx="1740" cy="1275"/>
          </a:xfrm>
        </p:grpSpPr>
        <p:graphicFrame>
          <p:nvGraphicFramePr>
            <p:cNvPr id="161807" name="对象 1293330">
              <a:hlinkClick r:id="" action="ppaction://ole?verb=0"/>
            </p:cNvPr>
            <p:cNvGraphicFramePr/>
            <p:nvPr/>
          </p:nvGraphicFramePr>
          <p:xfrm>
            <a:off x="4257" y="1846"/>
            <a:ext cx="971" cy="980"/>
          </p:xfrm>
          <a:graphic>
            <a:graphicData uri="http://schemas.openxmlformats.org/presentationml/2006/ole">
              <mc:AlternateContent xmlns:mc="http://schemas.openxmlformats.org/markup-compatibility/2006">
                <mc:Choice xmlns:v="urn:schemas-microsoft-com:vml" Requires="v">
                  <p:oleObj spid="_x0000_s3186" r:id="rId10" imgW="1538605" imgH="1553210" progId="MS_ClipArt_Gallery.5">
                    <p:embed/>
                  </p:oleObj>
                </mc:Choice>
                <mc:Fallback>
                  <p:oleObj r:id="rId10" imgW="1538605" imgH="1553210" progId="MS_ClipArt_Gallery.5">
                    <p:embed/>
                    <p:pic>
                      <p:nvPicPr>
                        <p:cNvPr id="0" name="图片 3077"/>
                        <p:cNvPicPr/>
                        <p:nvPr/>
                      </p:nvPicPr>
                      <p:blipFill>
                        <a:blip r:embed="rId11"/>
                        <a:stretch>
                          <a:fillRect/>
                        </a:stretch>
                      </p:blipFill>
                      <p:spPr>
                        <a:xfrm>
                          <a:off x="4257" y="1846"/>
                          <a:ext cx="971" cy="980"/>
                        </a:xfrm>
                        <a:prstGeom prst="rect">
                          <a:avLst/>
                        </a:prstGeom>
                        <a:noFill/>
                        <a:ln w="38100">
                          <a:noFill/>
                          <a:miter/>
                        </a:ln>
                      </p:spPr>
                    </p:pic>
                  </p:oleObj>
                </mc:Fallback>
              </mc:AlternateContent>
            </a:graphicData>
          </a:graphic>
        </p:graphicFrame>
        <p:sp>
          <p:nvSpPr>
            <p:cNvPr id="161808" name="矩形 1293331"/>
            <p:cNvSpPr/>
            <p:nvPr/>
          </p:nvSpPr>
          <p:spPr>
            <a:xfrm>
              <a:off x="4788" y="2828"/>
              <a:ext cx="625" cy="293"/>
            </a:xfrm>
            <a:prstGeom prst="rect">
              <a:avLst/>
            </a:prstGeom>
            <a:noFill/>
            <a:ln w="12700">
              <a:noFill/>
            </a:ln>
          </p:spPr>
          <p:txBody>
            <a:bodyPr wrap="square" lIns="90488" tIns="44450" rIns="90488" bIns="44450" anchor="t">
              <a:spAutoFit/>
            </a:bodyPr>
            <a:lstStyle/>
            <a:p>
              <a:pPr algn="r"/>
              <a:r>
                <a:rPr lang="zh-CN" altLang="en-US" dirty="0">
                  <a:latin typeface="微软雅黑" panose="020B0503020204020204" pitchFamily="34" charset="-122"/>
                  <a:ea typeface="微软雅黑" panose="020B0503020204020204" pitchFamily="34" charset="-122"/>
                </a:rPr>
                <a:t>管道</a:t>
              </a:r>
            </a:p>
          </p:txBody>
        </p:sp>
        <p:sp>
          <p:nvSpPr>
            <p:cNvPr id="161809" name="任意多边形 1293335"/>
            <p:cNvSpPr/>
            <p:nvPr/>
          </p:nvSpPr>
          <p:spPr>
            <a:xfrm>
              <a:off x="3673" y="2027"/>
              <a:ext cx="285" cy="279"/>
            </a:xfrm>
            <a:custGeom>
              <a:avLst/>
              <a:gdLst/>
              <a:ahLst/>
              <a:cxnLst>
                <a:cxn ang="0">
                  <a:pos x="56" y="0"/>
                </a:cxn>
                <a:cxn ang="0">
                  <a:pos x="37" y="25"/>
                </a:cxn>
                <a:cxn ang="0">
                  <a:pos x="26" y="45"/>
                </a:cxn>
                <a:cxn ang="0">
                  <a:pos x="20" y="63"/>
                </a:cxn>
                <a:cxn ang="0">
                  <a:pos x="11" y="83"/>
                </a:cxn>
                <a:cxn ang="0">
                  <a:pos x="3" y="112"/>
                </a:cxn>
                <a:cxn ang="0">
                  <a:pos x="0" y="140"/>
                </a:cxn>
                <a:cxn ang="0">
                  <a:pos x="3" y="171"/>
                </a:cxn>
                <a:cxn ang="0">
                  <a:pos x="8" y="201"/>
                </a:cxn>
                <a:cxn ang="0">
                  <a:pos x="16" y="229"/>
                </a:cxn>
                <a:cxn ang="0">
                  <a:pos x="28" y="264"/>
                </a:cxn>
                <a:cxn ang="0">
                  <a:pos x="42" y="288"/>
                </a:cxn>
                <a:cxn ang="0">
                  <a:pos x="63" y="320"/>
                </a:cxn>
                <a:cxn ang="0">
                  <a:pos x="87" y="356"/>
                </a:cxn>
                <a:cxn ang="0">
                  <a:pos x="114" y="390"/>
                </a:cxn>
                <a:cxn ang="0">
                  <a:pos x="138" y="415"/>
                </a:cxn>
                <a:cxn ang="0">
                  <a:pos x="178" y="446"/>
                </a:cxn>
                <a:cxn ang="0">
                  <a:pos x="214" y="470"/>
                </a:cxn>
                <a:cxn ang="0">
                  <a:pos x="255" y="492"/>
                </a:cxn>
                <a:cxn ang="0">
                  <a:pos x="303" y="515"/>
                </a:cxn>
                <a:cxn ang="0">
                  <a:pos x="333" y="526"/>
                </a:cxn>
                <a:cxn ang="0">
                  <a:pos x="374" y="537"/>
                </a:cxn>
                <a:cxn ang="0">
                  <a:pos x="407" y="545"/>
                </a:cxn>
                <a:cxn ang="0">
                  <a:pos x="439" y="552"/>
                </a:cxn>
                <a:cxn ang="0">
                  <a:pos x="468" y="556"/>
                </a:cxn>
                <a:cxn ang="0">
                  <a:pos x="360" y="625"/>
                </a:cxn>
                <a:cxn ang="0">
                  <a:pos x="424" y="613"/>
                </a:cxn>
                <a:cxn ang="0">
                  <a:pos x="487" y="603"/>
                </a:cxn>
                <a:cxn ang="0">
                  <a:pos x="570" y="590"/>
                </a:cxn>
                <a:cxn ang="0">
                  <a:pos x="648" y="583"/>
                </a:cxn>
                <a:cxn ang="0">
                  <a:pos x="715" y="579"/>
                </a:cxn>
                <a:cxn ang="0">
                  <a:pos x="792" y="580"/>
                </a:cxn>
                <a:cxn ang="0">
                  <a:pos x="763" y="553"/>
                </a:cxn>
                <a:cxn ang="0">
                  <a:pos x="734" y="523"/>
                </a:cxn>
                <a:cxn ang="0">
                  <a:pos x="710" y="488"/>
                </a:cxn>
                <a:cxn ang="0">
                  <a:pos x="699" y="456"/>
                </a:cxn>
                <a:cxn ang="0">
                  <a:pos x="693" y="437"/>
                </a:cxn>
                <a:cxn ang="0">
                  <a:pos x="698" y="408"/>
                </a:cxn>
                <a:cxn ang="0">
                  <a:pos x="590" y="477"/>
                </a:cxn>
                <a:cxn ang="0">
                  <a:pos x="532" y="466"/>
                </a:cxn>
                <a:cxn ang="0">
                  <a:pos x="483" y="454"/>
                </a:cxn>
                <a:cxn ang="0">
                  <a:pos x="434" y="435"/>
                </a:cxn>
                <a:cxn ang="0">
                  <a:pos x="386" y="416"/>
                </a:cxn>
                <a:cxn ang="0">
                  <a:pos x="338" y="390"/>
                </a:cxn>
                <a:cxn ang="0">
                  <a:pos x="297" y="367"/>
                </a:cxn>
                <a:cxn ang="0">
                  <a:pos x="242" y="331"/>
                </a:cxn>
                <a:cxn ang="0">
                  <a:pos x="201" y="299"/>
                </a:cxn>
                <a:cxn ang="0">
                  <a:pos x="168" y="269"/>
                </a:cxn>
                <a:cxn ang="0">
                  <a:pos x="139" y="233"/>
                </a:cxn>
                <a:cxn ang="0">
                  <a:pos x="123" y="217"/>
                </a:cxn>
                <a:cxn ang="0">
                  <a:pos x="112" y="201"/>
                </a:cxn>
                <a:cxn ang="0">
                  <a:pos x="100" y="188"/>
                </a:cxn>
                <a:cxn ang="0">
                  <a:pos x="93" y="174"/>
                </a:cxn>
                <a:cxn ang="0">
                  <a:pos x="75" y="147"/>
                </a:cxn>
                <a:cxn ang="0">
                  <a:pos x="69" y="128"/>
                </a:cxn>
                <a:cxn ang="0">
                  <a:pos x="65" y="113"/>
                </a:cxn>
                <a:cxn ang="0">
                  <a:pos x="58" y="97"/>
                </a:cxn>
                <a:cxn ang="0">
                  <a:pos x="54" y="81"/>
                </a:cxn>
                <a:cxn ang="0">
                  <a:pos x="53" y="68"/>
                </a:cxn>
                <a:cxn ang="0">
                  <a:pos x="50" y="52"/>
                </a:cxn>
                <a:cxn ang="0">
                  <a:pos x="50" y="35"/>
                </a:cxn>
                <a:cxn ang="0">
                  <a:pos x="50" y="17"/>
                </a:cxn>
                <a:cxn ang="0">
                  <a:pos x="56" y="0"/>
                </a:cxn>
              </a:cxnLst>
              <a:rect l="0" t="0" r="0" b="0"/>
              <a:pathLst>
                <a:path w="793" h="626">
                  <a:moveTo>
                    <a:pt x="56" y="0"/>
                  </a:moveTo>
                  <a:lnTo>
                    <a:pt x="37" y="25"/>
                  </a:lnTo>
                  <a:lnTo>
                    <a:pt x="26" y="45"/>
                  </a:lnTo>
                  <a:lnTo>
                    <a:pt x="20" y="63"/>
                  </a:lnTo>
                  <a:lnTo>
                    <a:pt x="11" y="83"/>
                  </a:lnTo>
                  <a:lnTo>
                    <a:pt x="3" y="112"/>
                  </a:lnTo>
                  <a:lnTo>
                    <a:pt x="0" y="140"/>
                  </a:lnTo>
                  <a:lnTo>
                    <a:pt x="3" y="171"/>
                  </a:lnTo>
                  <a:lnTo>
                    <a:pt x="8" y="201"/>
                  </a:lnTo>
                  <a:lnTo>
                    <a:pt x="16" y="229"/>
                  </a:lnTo>
                  <a:lnTo>
                    <a:pt x="28" y="264"/>
                  </a:lnTo>
                  <a:lnTo>
                    <a:pt x="42" y="288"/>
                  </a:lnTo>
                  <a:lnTo>
                    <a:pt x="63" y="320"/>
                  </a:lnTo>
                  <a:lnTo>
                    <a:pt x="87" y="356"/>
                  </a:lnTo>
                  <a:lnTo>
                    <a:pt x="114" y="390"/>
                  </a:lnTo>
                  <a:lnTo>
                    <a:pt x="138" y="415"/>
                  </a:lnTo>
                  <a:lnTo>
                    <a:pt x="178" y="446"/>
                  </a:lnTo>
                  <a:lnTo>
                    <a:pt x="214" y="470"/>
                  </a:lnTo>
                  <a:lnTo>
                    <a:pt x="255" y="492"/>
                  </a:lnTo>
                  <a:lnTo>
                    <a:pt x="303" y="515"/>
                  </a:lnTo>
                  <a:lnTo>
                    <a:pt x="333" y="526"/>
                  </a:lnTo>
                  <a:lnTo>
                    <a:pt x="374" y="537"/>
                  </a:lnTo>
                  <a:lnTo>
                    <a:pt x="407" y="545"/>
                  </a:lnTo>
                  <a:lnTo>
                    <a:pt x="439" y="552"/>
                  </a:lnTo>
                  <a:lnTo>
                    <a:pt x="468" y="556"/>
                  </a:lnTo>
                  <a:lnTo>
                    <a:pt x="360" y="625"/>
                  </a:lnTo>
                  <a:lnTo>
                    <a:pt x="424" y="613"/>
                  </a:lnTo>
                  <a:lnTo>
                    <a:pt x="487" y="603"/>
                  </a:lnTo>
                  <a:lnTo>
                    <a:pt x="570" y="590"/>
                  </a:lnTo>
                  <a:lnTo>
                    <a:pt x="648" y="583"/>
                  </a:lnTo>
                  <a:lnTo>
                    <a:pt x="715" y="579"/>
                  </a:lnTo>
                  <a:lnTo>
                    <a:pt x="792" y="580"/>
                  </a:lnTo>
                  <a:lnTo>
                    <a:pt x="763" y="553"/>
                  </a:lnTo>
                  <a:lnTo>
                    <a:pt x="734" y="523"/>
                  </a:lnTo>
                  <a:lnTo>
                    <a:pt x="710" y="488"/>
                  </a:lnTo>
                  <a:lnTo>
                    <a:pt x="699" y="456"/>
                  </a:lnTo>
                  <a:lnTo>
                    <a:pt x="693" y="437"/>
                  </a:lnTo>
                  <a:lnTo>
                    <a:pt x="698" y="408"/>
                  </a:lnTo>
                  <a:lnTo>
                    <a:pt x="590" y="477"/>
                  </a:lnTo>
                  <a:lnTo>
                    <a:pt x="532" y="466"/>
                  </a:lnTo>
                  <a:lnTo>
                    <a:pt x="483" y="454"/>
                  </a:lnTo>
                  <a:lnTo>
                    <a:pt x="434" y="435"/>
                  </a:lnTo>
                  <a:lnTo>
                    <a:pt x="386" y="416"/>
                  </a:lnTo>
                  <a:lnTo>
                    <a:pt x="338" y="390"/>
                  </a:lnTo>
                  <a:lnTo>
                    <a:pt x="297" y="367"/>
                  </a:lnTo>
                  <a:lnTo>
                    <a:pt x="242" y="331"/>
                  </a:lnTo>
                  <a:lnTo>
                    <a:pt x="201" y="299"/>
                  </a:lnTo>
                  <a:lnTo>
                    <a:pt x="168" y="269"/>
                  </a:lnTo>
                  <a:lnTo>
                    <a:pt x="139" y="233"/>
                  </a:lnTo>
                  <a:lnTo>
                    <a:pt x="123" y="217"/>
                  </a:lnTo>
                  <a:lnTo>
                    <a:pt x="112" y="201"/>
                  </a:lnTo>
                  <a:lnTo>
                    <a:pt x="100" y="188"/>
                  </a:lnTo>
                  <a:lnTo>
                    <a:pt x="93" y="174"/>
                  </a:lnTo>
                  <a:lnTo>
                    <a:pt x="75" y="147"/>
                  </a:lnTo>
                  <a:lnTo>
                    <a:pt x="69" y="128"/>
                  </a:lnTo>
                  <a:lnTo>
                    <a:pt x="65" y="113"/>
                  </a:lnTo>
                  <a:lnTo>
                    <a:pt x="58" y="97"/>
                  </a:lnTo>
                  <a:lnTo>
                    <a:pt x="54" y="81"/>
                  </a:lnTo>
                  <a:lnTo>
                    <a:pt x="53" y="68"/>
                  </a:lnTo>
                  <a:lnTo>
                    <a:pt x="50" y="52"/>
                  </a:lnTo>
                  <a:lnTo>
                    <a:pt x="50" y="35"/>
                  </a:lnTo>
                  <a:lnTo>
                    <a:pt x="50" y="17"/>
                  </a:lnTo>
                  <a:lnTo>
                    <a:pt x="56" y="0"/>
                  </a:lnTo>
                </a:path>
              </a:pathLst>
            </a:custGeom>
            <a:solidFill>
              <a:schemeClr val="accent2"/>
            </a:solidFill>
            <a:ln w="12700" cap="rnd" cmpd="sng">
              <a:solidFill>
                <a:schemeClr val="tx2"/>
              </a:solidFill>
              <a:prstDash val="solid"/>
              <a:round/>
              <a:headEnd type="none" w="med" len="med"/>
              <a:tailEnd type="none" w="med" len="med"/>
            </a:ln>
          </p:spPr>
          <p:txBody>
            <a:bodyPr/>
            <a:lstStyle/>
            <a:p>
              <a:endParaRPr lang="zh-CN" altLang="en-US"/>
            </a:p>
          </p:txBody>
        </p:sp>
      </p:grpSp>
      <p:grpSp>
        <p:nvGrpSpPr>
          <p:cNvPr id="12" name="组合 1293342"/>
          <p:cNvGrpSpPr/>
          <p:nvPr/>
        </p:nvGrpSpPr>
        <p:grpSpPr>
          <a:xfrm>
            <a:off x="967847" y="3003022"/>
            <a:ext cx="2347808" cy="1301872"/>
            <a:chOff x="724" y="2019"/>
            <a:chExt cx="1732" cy="1044"/>
          </a:xfrm>
        </p:grpSpPr>
        <p:graphicFrame>
          <p:nvGraphicFramePr>
            <p:cNvPr id="161811" name="对象 1293321">
              <a:hlinkClick r:id="" action="ppaction://ole?verb=0"/>
            </p:cNvPr>
            <p:cNvGraphicFramePr/>
            <p:nvPr/>
          </p:nvGraphicFramePr>
          <p:xfrm>
            <a:off x="724" y="2193"/>
            <a:ext cx="1490" cy="518"/>
          </p:xfrm>
          <a:graphic>
            <a:graphicData uri="http://schemas.openxmlformats.org/presentationml/2006/ole">
              <mc:AlternateContent xmlns:mc="http://schemas.openxmlformats.org/markup-compatibility/2006">
                <mc:Choice xmlns:v="urn:schemas-microsoft-com:vml" Requires="v">
                  <p:oleObj spid="_x0000_s3187" r:id="rId12" imgW="2361565" imgH="821055" progId="MS_ClipArt_Gallery.5">
                    <p:embed/>
                  </p:oleObj>
                </mc:Choice>
                <mc:Fallback>
                  <p:oleObj r:id="rId12" imgW="2361565" imgH="821055" progId="MS_ClipArt_Gallery.5">
                    <p:embed/>
                    <p:pic>
                      <p:nvPicPr>
                        <p:cNvPr id="0" name="图片 3078"/>
                        <p:cNvPicPr/>
                        <p:nvPr/>
                      </p:nvPicPr>
                      <p:blipFill>
                        <a:blip r:embed="rId13"/>
                        <a:stretch>
                          <a:fillRect/>
                        </a:stretch>
                      </p:blipFill>
                      <p:spPr>
                        <a:xfrm>
                          <a:off x="724" y="2193"/>
                          <a:ext cx="1490" cy="518"/>
                        </a:xfrm>
                        <a:prstGeom prst="rect">
                          <a:avLst/>
                        </a:prstGeom>
                        <a:noFill/>
                        <a:ln w="38100">
                          <a:noFill/>
                          <a:miter/>
                        </a:ln>
                      </p:spPr>
                    </p:pic>
                  </p:oleObj>
                </mc:Fallback>
              </mc:AlternateContent>
            </a:graphicData>
          </a:graphic>
        </p:graphicFrame>
        <p:sp>
          <p:nvSpPr>
            <p:cNvPr id="161812" name="矩形 1293322"/>
            <p:cNvSpPr/>
            <p:nvPr/>
          </p:nvSpPr>
          <p:spPr>
            <a:xfrm>
              <a:off x="833" y="2770"/>
              <a:ext cx="636" cy="293"/>
            </a:xfrm>
            <a:prstGeom prst="rect">
              <a:avLst/>
            </a:prstGeom>
            <a:noFill/>
            <a:ln w="12700">
              <a:noFill/>
            </a:ln>
          </p:spPr>
          <p:txBody>
            <a:bodyPr wrap="square" lIns="90488" tIns="44450" rIns="90488" bIns="44450" anchor="t">
              <a:spAutoFit/>
            </a:bodyPr>
            <a:lstStyle/>
            <a:p>
              <a:pPr algn="r"/>
              <a:r>
                <a:rPr lang="zh-CN" altLang="en-US" dirty="0">
                  <a:latin typeface="微软雅黑" panose="020B0503020204020204" pitchFamily="34" charset="-122"/>
                  <a:ea typeface="微软雅黑" panose="020B0503020204020204" pitchFamily="34" charset="-122"/>
                </a:rPr>
                <a:t>航空</a:t>
              </a:r>
            </a:p>
          </p:txBody>
        </p:sp>
        <p:sp>
          <p:nvSpPr>
            <p:cNvPr id="161813" name="任意多边形 1293336"/>
            <p:cNvSpPr/>
            <p:nvPr/>
          </p:nvSpPr>
          <p:spPr>
            <a:xfrm>
              <a:off x="2214" y="2019"/>
              <a:ext cx="242" cy="279"/>
            </a:xfrm>
            <a:custGeom>
              <a:avLst/>
              <a:gdLst/>
              <a:ahLst/>
              <a:cxnLst>
                <a:cxn ang="0">
                  <a:pos x="582" y="0"/>
                </a:cxn>
                <a:cxn ang="0">
                  <a:pos x="597" y="24"/>
                </a:cxn>
                <a:cxn ang="0">
                  <a:pos x="605" y="44"/>
                </a:cxn>
                <a:cxn ang="0">
                  <a:pos x="610" y="62"/>
                </a:cxn>
                <a:cxn ang="0">
                  <a:pos x="618" y="82"/>
                </a:cxn>
                <a:cxn ang="0">
                  <a:pos x="624" y="110"/>
                </a:cxn>
                <a:cxn ang="0">
                  <a:pos x="626" y="138"/>
                </a:cxn>
                <a:cxn ang="0">
                  <a:pos x="624" y="169"/>
                </a:cxn>
                <a:cxn ang="0">
                  <a:pos x="620" y="198"/>
                </a:cxn>
                <a:cxn ang="0">
                  <a:pos x="613" y="225"/>
                </a:cxn>
                <a:cxn ang="0">
                  <a:pos x="604" y="260"/>
                </a:cxn>
                <a:cxn ang="0">
                  <a:pos x="593" y="284"/>
                </a:cxn>
                <a:cxn ang="0">
                  <a:pos x="576" y="316"/>
                </a:cxn>
                <a:cxn ang="0">
                  <a:pos x="557" y="351"/>
                </a:cxn>
                <a:cxn ang="0">
                  <a:pos x="536" y="384"/>
                </a:cxn>
                <a:cxn ang="0">
                  <a:pos x="517" y="409"/>
                </a:cxn>
                <a:cxn ang="0">
                  <a:pos x="485" y="439"/>
                </a:cxn>
                <a:cxn ang="0">
                  <a:pos x="457" y="463"/>
                </a:cxn>
                <a:cxn ang="0">
                  <a:pos x="424" y="485"/>
                </a:cxn>
                <a:cxn ang="0">
                  <a:pos x="387" y="507"/>
                </a:cxn>
                <a:cxn ang="0">
                  <a:pos x="363" y="518"/>
                </a:cxn>
                <a:cxn ang="0">
                  <a:pos x="330" y="529"/>
                </a:cxn>
                <a:cxn ang="0">
                  <a:pos x="304" y="537"/>
                </a:cxn>
                <a:cxn ang="0">
                  <a:pos x="279" y="544"/>
                </a:cxn>
                <a:cxn ang="0">
                  <a:pos x="256" y="548"/>
                </a:cxn>
                <a:cxn ang="0">
                  <a:pos x="342" y="616"/>
                </a:cxn>
                <a:cxn ang="0">
                  <a:pos x="291" y="604"/>
                </a:cxn>
                <a:cxn ang="0">
                  <a:pos x="241" y="594"/>
                </a:cxn>
                <a:cxn ang="0">
                  <a:pos x="176" y="581"/>
                </a:cxn>
                <a:cxn ang="0">
                  <a:pos x="114" y="575"/>
                </a:cxn>
                <a:cxn ang="0">
                  <a:pos x="61" y="571"/>
                </a:cxn>
                <a:cxn ang="0">
                  <a:pos x="0" y="572"/>
                </a:cxn>
                <a:cxn ang="0">
                  <a:pos x="23" y="545"/>
                </a:cxn>
                <a:cxn ang="0">
                  <a:pos x="46" y="515"/>
                </a:cxn>
                <a:cxn ang="0">
                  <a:pos x="65" y="481"/>
                </a:cxn>
                <a:cxn ang="0">
                  <a:pos x="73" y="449"/>
                </a:cxn>
                <a:cxn ang="0">
                  <a:pos x="78" y="431"/>
                </a:cxn>
                <a:cxn ang="0">
                  <a:pos x="74" y="402"/>
                </a:cxn>
                <a:cxn ang="0">
                  <a:pos x="160" y="470"/>
                </a:cxn>
                <a:cxn ang="0">
                  <a:pos x="206" y="459"/>
                </a:cxn>
                <a:cxn ang="0">
                  <a:pos x="245" y="447"/>
                </a:cxn>
                <a:cxn ang="0">
                  <a:pos x="283" y="429"/>
                </a:cxn>
                <a:cxn ang="0">
                  <a:pos x="321" y="410"/>
                </a:cxn>
                <a:cxn ang="0">
                  <a:pos x="358" y="385"/>
                </a:cxn>
                <a:cxn ang="0">
                  <a:pos x="391" y="362"/>
                </a:cxn>
                <a:cxn ang="0">
                  <a:pos x="435" y="326"/>
                </a:cxn>
                <a:cxn ang="0">
                  <a:pos x="467" y="295"/>
                </a:cxn>
                <a:cxn ang="0">
                  <a:pos x="493" y="265"/>
                </a:cxn>
                <a:cxn ang="0">
                  <a:pos x="516" y="230"/>
                </a:cxn>
                <a:cxn ang="0">
                  <a:pos x="529" y="214"/>
                </a:cxn>
                <a:cxn ang="0">
                  <a:pos x="537" y="198"/>
                </a:cxn>
                <a:cxn ang="0">
                  <a:pos x="547" y="185"/>
                </a:cxn>
                <a:cxn ang="0">
                  <a:pos x="553" y="171"/>
                </a:cxn>
                <a:cxn ang="0">
                  <a:pos x="566" y="145"/>
                </a:cxn>
                <a:cxn ang="0">
                  <a:pos x="572" y="126"/>
                </a:cxn>
                <a:cxn ang="0">
                  <a:pos x="575" y="112"/>
                </a:cxn>
                <a:cxn ang="0">
                  <a:pos x="580" y="96"/>
                </a:cxn>
                <a:cxn ang="0">
                  <a:pos x="583" y="80"/>
                </a:cxn>
                <a:cxn ang="0">
                  <a:pos x="584" y="67"/>
                </a:cxn>
                <a:cxn ang="0">
                  <a:pos x="586" y="51"/>
                </a:cxn>
                <a:cxn ang="0">
                  <a:pos x="586" y="34"/>
                </a:cxn>
                <a:cxn ang="0">
                  <a:pos x="586" y="17"/>
                </a:cxn>
                <a:cxn ang="0">
                  <a:pos x="582" y="0"/>
                </a:cxn>
              </a:cxnLst>
              <a:rect l="0" t="0" r="0" b="0"/>
              <a:pathLst>
                <a:path w="627" h="617">
                  <a:moveTo>
                    <a:pt x="582" y="0"/>
                  </a:moveTo>
                  <a:lnTo>
                    <a:pt x="597" y="24"/>
                  </a:lnTo>
                  <a:lnTo>
                    <a:pt x="605" y="44"/>
                  </a:lnTo>
                  <a:lnTo>
                    <a:pt x="610" y="62"/>
                  </a:lnTo>
                  <a:lnTo>
                    <a:pt x="618" y="82"/>
                  </a:lnTo>
                  <a:lnTo>
                    <a:pt x="624" y="110"/>
                  </a:lnTo>
                  <a:lnTo>
                    <a:pt x="626" y="138"/>
                  </a:lnTo>
                  <a:lnTo>
                    <a:pt x="624" y="169"/>
                  </a:lnTo>
                  <a:lnTo>
                    <a:pt x="620" y="198"/>
                  </a:lnTo>
                  <a:lnTo>
                    <a:pt x="613" y="225"/>
                  </a:lnTo>
                  <a:lnTo>
                    <a:pt x="604" y="260"/>
                  </a:lnTo>
                  <a:lnTo>
                    <a:pt x="593" y="284"/>
                  </a:lnTo>
                  <a:lnTo>
                    <a:pt x="576" y="316"/>
                  </a:lnTo>
                  <a:lnTo>
                    <a:pt x="557" y="351"/>
                  </a:lnTo>
                  <a:lnTo>
                    <a:pt x="536" y="384"/>
                  </a:lnTo>
                  <a:lnTo>
                    <a:pt x="517" y="409"/>
                  </a:lnTo>
                  <a:lnTo>
                    <a:pt x="485" y="439"/>
                  </a:lnTo>
                  <a:lnTo>
                    <a:pt x="457" y="463"/>
                  </a:lnTo>
                  <a:lnTo>
                    <a:pt x="424" y="485"/>
                  </a:lnTo>
                  <a:lnTo>
                    <a:pt x="387" y="507"/>
                  </a:lnTo>
                  <a:lnTo>
                    <a:pt x="363" y="518"/>
                  </a:lnTo>
                  <a:lnTo>
                    <a:pt x="330" y="529"/>
                  </a:lnTo>
                  <a:lnTo>
                    <a:pt x="304" y="537"/>
                  </a:lnTo>
                  <a:lnTo>
                    <a:pt x="279" y="544"/>
                  </a:lnTo>
                  <a:lnTo>
                    <a:pt x="256" y="548"/>
                  </a:lnTo>
                  <a:lnTo>
                    <a:pt x="342" y="616"/>
                  </a:lnTo>
                  <a:lnTo>
                    <a:pt x="291" y="604"/>
                  </a:lnTo>
                  <a:lnTo>
                    <a:pt x="241" y="594"/>
                  </a:lnTo>
                  <a:lnTo>
                    <a:pt x="176" y="581"/>
                  </a:lnTo>
                  <a:lnTo>
                    <a:pt x="114" y="575"/>
                  </a:lnTo>
                  <a:lnTo>
                    <a:pt x="61" y="571"/>
                  </a:lnTo>
                  <a:lnTo>
                    <a:pt x="0" y="572"/>
                  </a:lnTo>
                  <a:lnTo>
                    <a:pt x="23" y="545"/>
                  </a:lnTo>
                  <a:lnTo>
                    <a:pt x="46" y="515"/>
                  </a:lnTo>
                  <a:lnTo>
                    <a:pt x="65" y="481"/>
                  </a:lnTo>
                  <a:lnTo>
                    <a:pt x="73" y="449"/>
                  </a:lnTo>
                  <a:lnTo>
                    <a:pt x="78" y="431"/>
                  </a:lnTo>
                  <a:lnTo>
                    <a:pt x="74" y="402"/>
                  </a:lnTo>
                  <a:lnTo>
                    <a:pt x="160" y="470"/>
                  </a:lnTo>
                  <a:lnTo>
                    <a:pt x="206" y="459"/>
                  </a:lnTo>
                  <a:lnTo>
                    <a:pt x="245" y="447"/>
                  </a:lnTo>
                  <a:lnTo>
                    <a:pt x="283" y="429"/>
                  </a:lnTo>
                  <a:lnTo>
                    <a:pt x="321" y="410"/>
                  </a:lnTo>
                  <a:lnTo>
                    <a:pt x="358" y="385"/>
                  </a:lnTo>
                  <a:lnTo>
                    <a:pt x="391" y="362"/>
                  </a:lnTo>
                  <a:lnTo>
                    <a:pt x="435" y="326"/>
                  </a:lnTo>
                  <a:lnTo>
                    <a:pt x="467" y="295"/>
                  </a:lnTo>
                  <a:lnTo>
                    <a:pt x="493" y="265"/>
                  </a:lnTo>
                  <a:lnTo>
                    <a:pt x="516" y="230"/>
                  </a:lnTo>
                  <a:lnTo>
                    <a:pt x="529" y="214"/>
                  </a:lnTo>
                  <a:lnTo>
                    <a:pt x="537" y="198"/>
                  </a:lnTo>
                  <a:lnTo>
                    <a:pt x="547" y="185"/>
                  </a:lnTo>
                  <a:lnTo>
                    <a:pt x="553" y="171"/>
                  </a:lnTo>
                  <a:lnTo>
                    <a:pt x="566" y="145"/>
                  </a:lnTo>
                  <a:lnTo>
                    <a:pt x="572" y="126"/>
                  </a:lnTo>
                  <a:lnTo>
                    <a:pt x="575" y="112"/>
                  </a:lnTo>
                  <a:lnTo>
                    <a:pt x="580" y="96"/>
                  </a:lnTo>
                  <a:lnTo>
                    <a:pt x="583" y="80"/>
                  </a:lnTo>
                  <a:lnTo>
                    <a:pt x="584" y="67"/>
                  </a:lnTo>
                  <a:lnTo>
                    <a:pt x="586" y="51"/>
                  </a:lnTo>
                  <a:lnTo>
                    <a:pt x="586" y="34"/>
                  </a:lnTo>
                  <a:lnTo>
                    <a:pt x="586" y="17"/>
                  </a:lnTo>
                  <a:lnTo>
                    <a:pt x="582" y="0"/>
                  </a:lnTo>
                </a:path>
              </a:pathLst>
            </a:custGeom>
            <a:solidFill>
              <a:schemeClr val="accent2"/>
            </a:solidFill>
            <a:ln w="12700" cap="rnd" cmpd="sng">
              <a:solidFill>
                <a:schemeClr val="tx2"/>
              </a:solidFill>
              <a:prstDash val="solid"/>
              <a:roun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162818" name="矩形 1267718"/>
          <p:cNvSpPr/>
          <p:nvPr/>
        </p:nvSpPr>
        <p:spPr>
          <a:xfrm>
            <a:off x="251520" y="1031626"/>
            <a:ext cx="7993062" cy="645160"/>
          </a:xfrm>
          <a:prstGeom prst="rect">
            <a:avLst/>
          </a:prstGeom>
          <a:noFill/>
          <a:ln w="9525">
            <a:noFill/>
          </a:ln>
        </p:spPr>
        <p:txBody>
          <a:bodyPr anchor="t">
            <a:spAutoFit/>
          </a:bodyPr>
          <a:lstStyle/>
          <a:p>
            <a:pPr>
              <a:buClr>
                <a:schemeClr val="accent1"/>
              </a:buClr>
              <a:buSzPct val="80000"/>
              <a:buFont typeface="Wingdings" panose="05000000000000000000" pitchFamily="2" charset="2"/>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铁路运输 （</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3.3-8</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buClr>
                <a:schemeClr val="accent1"/>
              </a:buClr>
              <a:buSzPct val="80000"/>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铁路运输是使用铁路列车运送客货的一种运输方式。 </a:t>
            </a:r>
          </a:p>
        </p:txBody>
      </p:sp>
      <p:pic>
        <p:nvPicPr>
          <p:cNvPr id="162819" name="图片 1267723" descr="2008427215543473"/>
          <p:cNvPicPr>
            <a:picLocks noChangeAspect="1"/>
          </p:cNvPicPr>
          <p:nvPr/>
        </p:nvPicPr>
        <p:blipFill>
          <a:blip r:embed="rId3"/>
          <a:stretch>
            <a:fillRect/>
          </a:stretch>
        </p:blipFill>
        <p:spPr>
          <a:xfrm>
            <a:off x="4639310" y="2101032"/>
            <a:ext cx="3365500" cy="2524125"/>
          </a:xfrm>
          <a:prstGeom prst="rect">
            <a:avLst/>
          </a:prstGeom>
          <a:noFill/>
          <a:ln w="9525">
            <a:noFill/>
          </a:ln>
        </p:spPr>
      </p:pic>
      <p:pic>
        <p:nvPicPr>
          <p:cNvPr id="162820" name="图片 1267724" descr="CPSZG-0018"/>
          <p:cNvPicPr>
            <a:picLocks noChangeAspect="1"/>
          </p:cNvPicPr>
          <p:nvPr/>
        </p:nvPicPr>
        <p:blipFill>
          <a:blip r:embed="rId4"/>
          <a:stretch>
            <a:fillRect/>
          </a:stretch>
        </p:blipFill>
        <p:spPr>
          <a:xfrm>
            <a:off x="611560" y="2067694"/>
            <a:ext cx="3733800" cy="2557463"/>
          </a:xfrm>
          <a:prstGeom prst="rect">
            <a:avLst/>
          </a:prstGeom>
          <a:noFill/>
          <a:ln w="9525">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grpSp>
        <p:nvGrpSpPr>
          <p:cNvPr id="2" name="组合 1227780"/>
          <p:cNvGrpSpPr/>
          <p:nvPr/>
        </p:nvGrpSpPr>
        <p:grpSpPr>
          <a:xfrm>
            <a:off x="251460" y="987425"/>
            <a:ext cx="1751013" cy="414338"/>
            <a:chOff x="0" y="0"/>
            <a:chExt cx="1008" cy="288"/>
          </a:xfrm>
        </p:grpSpPr>
        <p:sp>
          <p:nvSpPr>
            <p:cNvPr id="164867" name="流程图: 终止 1227781"/>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64868" name="矩形 1227782"/>
            <p:cNvSpPr/>
            <p:nvPr/>
          </p:nvSpPr>
          <p:spPr>
            <a:xfrm>
              <a:off x="42"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主要优点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27784" name="矩形 1227783"/>
          <p:cNvSpPr/>
          <p:nvPr/>
        </p:nvSpPr>
        <p:spPr>
          <a:xfrm>
            <a:off x="408940" y="1418908"/>
            <a:ext cx="4451350" cy="2245360"/>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）运输速度比较快</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）运输能力大</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）运输适应性强</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）运输的安全性高</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）运输能耗小</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）环境污染小</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）单位成本较低</a:t>
            </a:r>
          </a:p>
        </p:txBody>
      </p:sp>
      <p:sp>
        <p:nvSpPr>
          <p:cNvPr id="1227789" name="矩形 1227788"/>
          <p:cNvSpPr/>
          <p:nvPr/>
        </p:nvSpPr>
        <p:spPr>
          <a:xfrm>
            <a:off x="4284345" y="1491615"/>
            <a:ext cx="4504055" cy="1014730"/>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）初期基本建设投资大、周期长</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）灵活性较差</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）运输时间长</a:t>
            </a:r>
          </a:p>
        </p:txBody>
      </p:sp>
      <p:grpSp>
        <p:nvGrpSpPr>
          <p:cNvPr id="4" name="组合 1227791"/>
          <p:cNvGrpSpPr/>
          <p:nvPr/>
        </p:nvGrpSpPr>
        <p:grpSpPr>
          <a:xfrm>
            <a:off x="649605" y="3867468"/>
            <a:ext cx="1751013" cy="414337"/>
            <a:chOff x="0" y="0"/>
            <a:chExt cx="1008" cy="288"/>
          </a:xfrm>
        </p:grpSpPr>
        <p:sp>
          <p:nvSpPr>
            <p:cNvPr id="164875" name="流程图: 终止 1227792"/>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64876" name="矩形 1227793"/>
            <p:cNvSpPr/>
            <p:nvPr/>
          </p:nvSpPr>
          <p:spPr>
            <a:xfrm>
              <a:off x="61"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适用范围</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27795" name="矩形 1227794"/>
          <p:cNvSpPr/>
          <p:nvPr/>
        </p:nvSpPr>
        <p:spPr>
          <a:xfrm>
            <a:off x="2484120" y="3651568"/>
            <a:ext cx="6313488" cy="1014730"/>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）内陆地区大宗低值货物的中、长距离运输；</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）大批量、时间性强、可靠性要求高的货物运输；</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）散装货物和罐装货物的运输。</a:t>
            </a:r>
          </a:p>
        </p:txBody>
      </p:sp>
      <p:grpSp>
        <p:nvGrpSpPr>
          <p:cNvPr id="19" name="组合 1227785"/>
          <p:cNvGrpSpPr/>
          <p:nvPr/>
        </p:nvGrpSpPr>
        <p:grpSpPr>
          <a:xfrm>
            <a:off x="4178300" y="931863"/>
            <a:ext cx="1751013" cy="414337"/>
            <a:chOff x="0" y="0"/>
            <a:chExt cx="1008" cy="288"/>
          </a:xfrm>
        </p:grpSpPr>
        <p:sp>
          <p:nvSpPr>
            <p:cNvPr id="20" name="流程图: 终止 1227786"/>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21" name="矩形 1227787"/>
            <p:cNvSpPr/>
            <p:nvPr/>
          </p:nvSpPr>
          <p:spPr>
            <a:xfrm>
              <a:off x="61"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主要缺点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162818" name="矩形 1267718"/>
          <p:cNvSpPr/>
          <p:nvPr/>
        </p:nvSpPr>
        <p:spPr>
          <a:xfrm>
            <a:off x="251143" y="915670"/>
            <a:ext cx="7993062" cy="922020"/>
          </a:xfrm>
          <a:prstGeom prst="rect">
            <a:avLst/>
          </a:prstGeom>
          <a:noFill/>
          <a:ln w="9525">
            <a:noFill/>
          </a:ln>
        </p:spPr>
        <p:txBody>
          <a:bodyPr anchor="t">
            <a:spAutoFit/>
          </a:bodyPr>
          <a:lstStyle/>
          <a:p>
            <a:pPr>
              <a:lnSpc>
                <a:spcPct val="150000"/>
              </a:lnSpc>
              <a:buClr>
                <a:schemeClr val="accent1"/>
              </a:buClr>
              <a:buSzPct val="80000"/>
              <a:buFont typeface="Wingdings" panose="05000000000000000000" pitchFamily="2" charset="2"/>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公路运输</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3.5-7</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Clr>
                <a:schemeClr val="accent1"/>
              </a:buClr>
              <a:buSzPct val="80000"/>
              <a:buFont typeface="Wingdings" panose="05000000000000000000" pitchFamily="2" charset="2"/>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主要使用汽车在公路上进行客货运输的一种方式  </a:t>
            </a:r>
          </a:p>
        </p:txBody>
      </p:sp>
      <p:pic>
        <p:nvPicPr>
          <p:cNvPr id="166915" name="图片 1237004" descr="9882610200691044_1"/>
          <p:cNvPicPr>
            <a:picLocks noChangeAspect="1"/>
          </p:cNvPicPr>
          <p:nvPr/>
        </p:nvPicPr>
        <p:blipFill>
          <a:blip r:embed="rId3"/>
          <a:stretch>
            <a:fillRect/>
          </a:stretch>
        </p:blipFill>
        <p:spPr>
          <a:xfrm>
            <a:off x="4859655" y="1946275"/>
            <a:ext cx="3326765" cy="2495550"/>
          </a:xfrm>
          <a:prstGeom prst="rect">
            <a:avLst/>
          </a:prstGeom>
          <a:noFill/>
          <a:ln w="9525">
            <a:noFill/>
          </a:ln>
        </p:spPr>
      </p:pic>
      <p:pic>
        <p:nvPicPr>
          <p:cNvPr id="166916" name="图片 1237005" descr="72763"/>
          <p:cNvPicPr>
            <a:picLocks noChangeAspect="1"/>
          </p:cNvPicPr>
          <p:nvPr/>
        </p:nvPicPr>
        <p:blipFill>
          <a:blip r:embed="rId4"/>
          <a:stretch>
            <a:fillRect/>
          </a:stretch>
        </p:blipFill>
        <p:spPr>
          <a:xfrm>
            <a:off x="683260" y="1946275"/>
            <a:ext cx="3820160" cy="2489835"/>
          </a:xfrm>
          <a:prstGeom prst="rect">
            <a:avLst/>
          </a:prstGeom>
          <a:noFill/>
          <a:ln w="9525">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grpSp>
        <p:nvGrpSpPr>
          <p:cNvPr id="3" name="组合 1239042"/>
          <p:cNvGrpSpPr/>
          <p:nvPr/>
        </p:nvGrpSpPr>
        <p:grpSpPr>
          <a:xfrm>
            <a:off x="611188" y="1059180"/>
            <a:ext cx="1751012" cy="414338"/>
            <a:chOff x="0" y="0"/>
            <a:chExt cx="1008" cy="288"/>
          </a:xfrm>
        </p:grpSpPr>
        <p:sp>
          <p:nvSpPr>
            <p:cNvPr id="171011" name="流程图: 终止 1239043"/>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71012" name="矩形 1239044"/>
            <p:cNvSpPr/>
            <p:nvPr/>
          </p:nvSpPr>
          <p:spPr>
            <a:xfrm>
              <a:off x="100"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主要优点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39046" name="矩形 1239045"/>
          <p:cNvSpPr/>
          <p:nvPr/>
        </p:nvSpPr>
        <p:spPr>
          <a:xfrm>
            <a:off x="467360" y="1594485"/>
            <a:ext cx="4105910" cy="1630045"/>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）灵活性强</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）投资少、资金周转快、技术改造容易</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）运输速度快</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）建设周期短</a:t>
            </a:r>
          </a:p>
        </p:txBody>
      </p:sp>
      <p:grpSp>
        <p:nvGrpSpPr>
          <p:cNvPr id="4" name="组合 1239047"/>
          <p:cNvGrpSpPr/>
          <p:nvPr/>
        </p:nvGrpSpPr>
        <p:grpSpPr>
          <a:xfrm>
            <a:off x="4843463" y="1058486"/>
            <a:ext cx="1751012" cy="422969"/>
            <a:chOff x="0" y="-6"/>
            <a:chExt cx="1008" cy="294"/>
          </a:xfrm>
        </p:grpSpPr>
        <p:sp>
          <p:nvSpPr>
            <p:cNvPr id="171015" name="流程图: 终止 1239048"/>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71016" name="矩形 1239049"/>
            <p:cNvSpPr/>
            <p:nvPr/>
          </p:nvSpPr>
          <p:spPr>
            <a:xfrm>
              <a:off x="51" y="-6"/>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主要缺点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39051" name="矩形 1239050"/>
          <p:cNvSpPr/>
          <p:nvPr/>
        </p:nvSpPr>
        <p:spPr>
          <a:xfrm>
            <a:off x="4572000" y="1594485"/>
            <a:ext cx="4028440" cy="1630045"/>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）运输能力小</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）运输能耗大</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）运输成本高</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）安全性差</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）污染环境比其他方式更严重</a:t>
            </a:r>
          </a:p>
        </p:txBody>
      </p:sp>
      <p:grpSp>
        <p:nvGrpSpPr>
          <p:cNvPr id="5" name="组合 1239051"/>
          <p:cNvGrpSpPr/>
          <p:nvPr/>
        </p:nvGrpSpPr>
        <p:grpSpPr>
          <a:xfrm>
            <a:off x="577533" y="3435033"/>
            <a:ext cx="1751012" cy="414337"/>
            <a:chOff x="0" y="0"/>
            <a:chExt cx="1008" cy="288"/>
          </a:xfrm>
        </p:grpSpPr>
        <p:sp>
          <p:nvSpPr>
            <p:cNvPr id="171019" name="流程图: 终止 1239052"/>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71020" name="矩形 1239053"/>
            <p:cNvSpPr/>
            <p:nvPr/>
          </p:nvSpPr>
          <p:spPr>
            <a:xfrm>
              <a:off x="61"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适用范围</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39055" name="矩形 1239054"/>
          <p:cNvSpPr/>
          <p:nvPr/>
        </p:nvSpPr>
        <p:spPr>
          <a:xfrm>
            <a:off x="467043" y="4011930"/>
            <a:ext cx="6696075" cy="706755"/>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）内陆地区近距离的独立运输。</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）补充和衔接其他运输方式。</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情境二：</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物流</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的</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功能要素</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4586468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940435"/>
            <a:ext cx="7157720" cy="923330"/>
          </a:xfrm>
          <a:prstGeom prst="rect">
            <a:avLst/>
          </a:prstGeom>
          <a:noFill/>
        </p:spPr>
        <p:txBody>
          <a:bodyPr wrap="square" rtlCol="0" anchor="t">
            <a:spAutoFit/>
          </a:bodyPr>
          <a:lstStyle/>
          <a:p>
            <a:pPr>
              <a:lnSpc>
                <a:spcPct val="150000"/>
              </a:lnSpc>
            </a:pP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航空运输（</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3.6-7</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使用飞机或其他航空器进行运输的一种形式</a:t>
            </a:r>
            <a:r>
              <a:rPr lang="zh-CN" altLang="en-US" dirty="0"/>
              <a:t>  </a:t>
            </a:r>
          </a:p>
        </p:txBody>
      </p:sp>
      <p:pic>
        <p:nvPicPr>
          <p:cNvPr id="173059" name="图片 1241093" descr="0805290359107"/>
          <p:cNvPicPr>
            <a:picLocks noChangeAspect="1"/>
          </p:cNvPicPr>
          <p:nvPr/>
        </p:nvPicPr>
        <p:blipFill>
          <a:blip r:embed="rId3"/>
          <a:stretch>
            <a:fillRect/>
          </a:stretch>
        </p:blipFill>
        <p:spPr>
          <a:xfrm>
            <a:off x="611188" y="1995488"/>
            <a:ext cx="3886200" cy="2590800"/>
          </a:xfrm>
          <a:prstGeom prst="rect">
            <a:avLst/>
          </a:prstGeom>
          <a:noFill/>
          <a:ln w="9525">
            <a:noFill/>
          </a:ln>
        </p:spPr>
      </p:pic>
      <p:pic>
        <p:nvPicPr>
          <p:cNvPr id="173060" name="图片 1241094" descr="0,0,501,249,480,360,32c73733"/>
          <p:cNvPicPr>
            <a:picLocks noChangeAspect="1"/>
          </p:cNvPicPr>
          <p:nvPr/>
        </p:nvPicPr>
        <p:blipFill>
          <a:blip r:embed="rId4"/>
          <a:stretch>
            <a:fillRect/>
          </a:stretch>
        </p:blipFill>
        <p:spPr>
          <a:xfrm>
            <a:off x="4643755" y="1995805"/>
            <a:ext cx="3465830" cy="2599690"/>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3" name="组合 1243138"/>
          <p:cNvGrpSpPr/>
          <p:nvPr/>
        </p:nvGrpSpPr>
        <p:grpSpPr>
          <a:xfrm>
            <a:off x="394970" y="915035"/>
            <a:ext cx="1751013" cy="414338"/>
            <a:chOff x="0" y="0"/>
            <a:chExt cx="1008" cy="288"/>
          </a:xfrm>
        </p:grpSpPr>
        <p:sp>
          <p:nvSpPr>
            <p:cNvPr id="175107" name="流程图: 终止 1243139"/>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5108" name="矩形 1243140"/>
            <p:cNvSpPr/>
            <p:nvPr/>
          </p:nvSpPr>
          <p:spPr>
            <a:xfrm>
              <a:off x="144" y="0"/>
              <a:ext cx="769" cy="277"/>
            </a:xfrm>
            <a:prstGeom prst="rect">
              <a:avLst/>
            </a:prstGeom>
            <a:noFill/>
            <a:ln w="9525">
              <a:noFill/>
            </a:ln>
          </p:spPr>
          <p:txBody>
            <a:bodyPr anchor="t">
              <a:spAutoFit/>
            </a:bodyPr>
            <a:lstStyle/>
            <a:p>
              <a:pPr algn="r"/>
              <a:r>
                <a:rPr lang="zh-CN" altLang="en-US" sz="2000" i="1" dirty="0">
                  <a:solidFill>
                    <a:srgbClr val="FFFF00"/>
                  </a:solidFill>
                  <a:latin typeface="宋体" panose="02010600030101010101" pitchFamily="2" charset="-122"/>
                  <a:ea typeface="宋体" panose="02010600030101010101" pitchFamily="2" charset="-122"/>
                </a:rPr>
                <a:t>主要优点</a:t>
              </a:r>
              <a:r>
                <a:rPr lang="zh-CN" altLang="en-US" i="1" dirty="0">
                  <a:solidFill>
                    <a:srgbClr val="FFFF99"/>
                  </a:solidFill>
                  <a:latin typeface="宋体" panose="02010600030101010101" pitchFamily="2" charset="-122"/>
                  <a:ea typeface="宋体" panose="02010600030101010101" pitchFamily="2" charset="-122"/>
                </a:rPr>
                <a:t> </a:t>
              </a:r>
            </a:p>
          </p:txBody>
        </p:sp>
      </p:grpSp>
      <p:sp>
        <p:nvSpPr>
          <p:cNvPr id="1243142" name="矩形 1243141"/>
          <p:cNvSpPr/>
          <p:nvPr/>
        </p:nvSpPr>
        <p:spPr>
          <a:xfrm>
            <a:off x="251460" y="1350963"/>
            <a:ext cx="3744913" cy="1814830"/>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）运送速度快</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）机动性大：</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飞机在空中飞行，受航线条件的限制程度低于汽车、火车，任意两点皆可到达</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）安全性、准确性高</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）运输周期短</a:t>
            </a:r>
          </a:p>
        </p:txBody>
      </p:sp>
      <p:grpSp>
        <p:nvGrpSpPr>
          <p:cNvPr id="4" name="组合 1243143"/>
          <p:cNvGrpSpPr/>
          <p:nvPr/>
        </p:nvGrpSpPr>
        <p:grpSpPr>
          <a:xfrm>
            <a:off x="4627245" y="922973"/>
            <a:ext cx="1751013" cy="414337"/>
            <a:chOff x="0" y="0"/>
            <a:chExt cx="1008" cy="288"/>
          </a:xfrm>
        </p:grpSpPr>
        <p:sp>
          <p:nvSpPr>
            <p:cNvPr id="175111" name="流程图: 终止 1243144"/>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5112" name="矩形 1243145"/>
            <p:cNvSpPr/>
            <p:nvPr/>
          </p:nvSpPr>
          <p:spPr>
            <a:xfrm>
              <a:off x="144" y="0"/>
              <a:ext cx="769" cy="277"/>
            </a:xfrm>
            <a:prstGeom prst="rect">
              <a:avLst/>
            </a:prstGeom>
            <a:noFill/>
            <a:ln w="9525">
              <a:noFill/>
            </a:ln>
          </p:spPr>
          <p:txBody>
            <a:bodyPr anchor="t">
              <a:spAutoFit/>
            </a:bodyPr>
            <a:lstStyle/>
            <a:p>
              <a:pPr algn="r"/>
              <a:r>
                <a:rPr lang="zh-CN" altLang="en-US" sz="2000" i="1" dirty="0">
                  <a:solidFill>
                    <a:srgbClr val="FFFF00"/>
                  </a:solidFill>
                  <a:latin typeface="宋体" panose="02010600030101010101" pitchFamily="2" charset="-122"/>
                  <a:ea typeface="宋体" panose="02010600030101010101" pitchFamily="2" charset="-122"/>
                </a:rPr>
                <a:t>主要缺点</a:t>
              </a:r>
              <a:r>
                <a:rPr lang="zh-CN" altLang="en-US" i="1" dirty="0">
                  <a:solidFill>
                    <a:srgbClr val="FFFF99"/>
                  </a:solidFill>
                  <a:latin typeface="宋体" panose="02010600030101010101" pitchFamily="2" charset="-122"/>
                  <a:ea typeface="宋体" panose="02010600030101010101" pitchFamily="2" charset="-122"/>
                </a:rPr>
                <a:t> </a:t>
              </a:r>
            </a:p>
          </p:txBody>
        </p:sp>
      </p:grpSp>
      <p:sp>
        <p:nvSpPr>
          <p:cNvPr id="1243147" name="矩形 1243146"/>
          <p:cNvSpPr/>
          <p:nvPr/>
        </p:nvSpPr>
        <p:spPr>
          <a:xfrm>
            <a:off x="4499610" y="1452880"/>
            <a:ext cx="3514725" cy="1568450"/>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）载运量小</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）运输费用高</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）受天气条件影响较大</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）可达性差：</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受气象的影响，准点性差</a:t>
            </a:r>
          </a:p>
        </p:txBody>
      </p:sp>
      <p:grpSp>
        <p:nvGrpSpPr>
          <p:cNvPr id="5" name="组合 1243147"/>
          <p:cNvGrpSpPr/>
          <p:nvPr/>
        </p:nvGrpSpPr>
        <p:grpSpPr>
          <a:xfrm>
            <a:off x="394970" y="3147378"/>
            <a:ext cx="1751013" cy="414337"/>
            <a:chOff x="0" y="0"/>
            <a:chExt cx="1008" cy="288"/>
          </a:xfrm>
        </p:grpSpPr>
        <p:sp>
          <p:nvSpPr>
            <p:cNvPr id="175115" name="流程图: 终止 1243148"/>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75116" name="矩形 1243149"/>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适用范围</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43151" name="矩形 1243150"/>
          <p:cNvSpPr/>
          <p:nvPr/>
        </p:nvSpPr>
        <p:spPr>
          <a:xfrm>
            <a:off x="251460" y="3674110"/>
            <a:ext cx="8426450" cy="1014730"/>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）国际运输。除远洋运输外，目前国际间的一些货物联系基本上依靠航空运输。</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）特殊货物的运输。（易腐败、价值高：紧急物资、鲜花）</a:t>
            </a:r>
          </a:p>
        </p:txBody>
      </p:sp>
      <p:grpSp>
        <p:nvGrpSpPr>
          <p:cNvPr id="6" name="组合 1243138"/>
          <p:cNvGrpSpPr/>
          <p:nvPr/>
        </p:nvGrpSpPr>
        <p:grpSpPr>
          <a:xfrm>
            <a:off x="409575" y="922655"/>
            <a:ext cx="1751013" cy="414338"/>
            <a:chOff x="0" y="0"/>
            <a:chExt cx="1008" cy="288"/>
          </a:xfrm>
        </p:grpSpPr>
        <p:sp>
          <p:nvSpPr>
            <p:cNvPr id="7" name="流程图: 终止 1243139"/>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9" name="矩形 1243140"/>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主要优点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grpSp>
        <p:nvGrpSpPr>
          <p:cNvPr id="12" name="组合 1243143"/>
          <p:cNvGrpSpPr/>
          <p:nvPr/>
        </p:nvGrpSpPr>
        <p:grpSpPr>
          <a:xfrm>
            <a:off x="4641850" y="930593"/>
            <a:ext cx="1751013" cy="414337"/>
            <a:chOff x="0" y="0"/>
            <a:chExt cx="1008" cy="288"/>
          </a:xfrm>
        </p:grpSpPr>
        <p:sp>
          <p:nvSpPr>
            <p:cNvPr id="13" name="流程图: 终止 1243144"/>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4" name="矩形 1243145"/>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主要缺点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843915"/>
            <a:ext cx="8559165" cy="1337945"/>
          </a:xfrm>
          <a:prstGeom prst="rect">
            <a:avLst/>
          </a:prstGeom>
          <a:noFill/>
        </p:spPr>
        <p:txBody>
          <a:bodyPr wrap="square" rtlCol="0" anchor="t">
            <a:spAutoFit/>
          </a:bodyPr>
          <a:lstStyle/>
          <a:p>
            <a:pPr>
              <a:lnSpc>
                <a:spcPct val="150000"/>
              </a:lnSpc>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水路运输</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3.4-9</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是指使用船舶通过海上航道在不同的国家和地区的港口之间运送物质的一种运输方式</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177155" name="图片 1245189" descr="2007052216021950610"/>
          <p:cNvPicPr>
            <a:picLocks noChangeAspect="1"/>
          </p:cNvPicPr>
          <p:nvPr/>
        </p:nvPicPr>
        <p:blipFill>
          <a:blip r:embed="rId3"/>
          <a:stretch>
            <a:fillRect/>
          </a:stretch>
        </p:blipFill>
        <p:spPr>
          <a:xfrm>
            <a:off x="1043940" y="2139315"/>
            <a:ext cx="3434715" cy="1866265"/>
          </a:xfrm>
          <a:prstGeom prst="rect">
            <a:avLst/>
          </a:prstGeom>
          <a:noFill/>
          <a:ln w="9525">
            <a:noFill/>
          </a:ln>
        </p:spPr>
      </p:pic>
      <p:pic>
        <p:nvPicPr>
          <p:cNvPr id="177156" name="图片 1245190" descr="2008529143124812"/>
          <p:cNvPicPr>
            <a:picLocks noChangeAspect="1"/>
          </p:cNvPicPr>
          <p:nvPr/>
        </p:nvPicPr>
        <p:blipFill>
          <a:blip r:embed="rId4"/>
          <a:stretch>
            <a:fillRect/>
          </a:stretch>
        </p:blipFill>
        <p:spPr>
          <a:xfrm>
            <a:off x="4572000" y="2118995"/>
            <a:ext cx="3488690" cy="190754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3" name="组合 1247234"/>
          <p:cNvGrpSpPr/>
          <p:nvPr/>
        </p:nvGrpSpPr>
        <p:grpSpPr>
          <a:xfrm>
            <a:off x="394653" y="987425"/>
            <a:ext cx="1751012" cy="414338"/>
            <a:chOff x="0" y="0"/>
            <a:chExt cx="1008" cy="288"/>
          </a:xfrm>
        </p:grpSpPr>
        <p:sp>
          <p:nvSpPr>
            <p:cNvPr id="179203" name="流程图: 终止 1247235"/>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9204" name="矩形 1247236"/>
            <p:cNvSpPr/>
            <p:nvPr/>
          </p:nvSpPr>
          <p:spPr>
            <a:xfrm>
              <a:off x="83"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主要优点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47238" name="矩形 1247237"/>
          <p:cNvSpPr/>
          <p:nvPr/>
        </p:nvSpPr>
        <p:spPr>
          <a:xfrm>
            <a:off x="308928" y="1662113"/>
            <a:ext cx="3744912" cy="1322070"/>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）运输量大</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）通过能力大</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通达性好</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）运费低廉</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）对货物的适应性强</a:t>
            </a:r>
          </a:p>
        </p:txBody>
      </p:sp>
      <p:grpSp>
        <p:nvGrpSpPr>
          <p:cNvPr id="4" name="组合 1247239"/>
          <p:cNvGrpSpPr/>
          <p:nvPr/>
        </p:nvGrpSpPr>
        <p:grpSpPr>
          <a:xfrm>
            <a:off x="4626928" y="995363"/>
            <a:ext cx="1751012" cy="414337"/>
            <a:chOff x="0" y="0"/>
            <a:chExt cx="1008" cy="288"/>
          </a:xfrm>
        </p:grpSpPr>
        <p:sp>
          <p:nvSpPr>
            <p:cNvPr id="179207" name="流程图: 终止 1247240"/>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9208" name="矩形 1247241"/>
            <p:cNvSpPr/>
            <p:nvPr/>
          </p:nvSpPr>
          <p:spPr>
            <a:xfrm>
              <a:off x="51"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主要缺点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47243" name="矩形 1247242"/>
          <p:cNvSpPr/>
          <p:nvPr/>
        </p:nvSpPr>
        <p:spPr>
          <a:xfrm>
            <a:off x="4541203" y="1670050"/>
            <a:ext cx="3514725" cy="706755"/>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）运输的速度慢</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）风险较大</a:t>
            </a:r>
          </a:p>
        </p:txBody>
      </p:sp>
      <p:grpSp>
        <p:nvGrpSpPr>
          <p:cNvPr id="5" name="组合 1247243"/>
          <p:cNvGrpSpPr/>
          <p:nvPr/>
        </p:nvGrpSpPr>
        <p:grpSpPr>
          <a:xfrm>
            <a:off x="436880" y="3244850"/>
            <a:ext cx="1751013" cy="414338"/>
            <a:chOff x="0" y="0"/>
            <a:chExt cx="1008" cy="288"/>
          </a:xfrm>
        </p:grpSpPr>
        <p:sp>
          <p:nvSpPr>
            <p:cNvPr id="179211" name="流程图: 终止 1247244"/>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9212" name="矩形 1247245"/>
            <p:cNvSpPr/>
            <p:nvPr/>
          </p:nvSpPr>
          <p:spPr>
            <a:xfrm>
              <a:off x="100" y="5"/>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适用范围</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47247" name="矩形 1247246"/>
          <p:cNvSpPr/>
          <p:nvPr/>
        </p:nvSpPr>
        <p:spPr>
          <a:xfrm>
            <a:off x="309245" y="3839845"/>
            <a:ext cx="8243570" cy="768350"/>
          </a:xfrm>
          <a:prstGeom prst="rect">
            <a:avLst/>
          </a:prstGeom>
          <a:noFill/>
          <a:ln w="9525">
            <a:noFill/>
          </a:ln>
        </p:spPr>
        <p:txBody>
          <a:bodyPr wrap="square" anchor="t">
            <a:spAutoFit/>
          </a:bodyPr>
          <a:lstStyle/>
          <a:p>
            <a:pPr>
              <a:lnSpc>
                <a:spcPct val="11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适宜于运距长、运量大、时间性不太强的各种大宗货物的运输，特别适合使用集装箱进行运输，国际贸易远洋大批量物资的运输</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705" y="843915"/>
            <a:ext cx="8559165" cy="922020"/>
          </a:xfrm>
          <a:prstGeom prst="rect">
            <a:avLst/>
          </a:prstGeom>
          <a:noFill/>
        </p:spPr>
        <p:txBody>
          <a:bodyPr wrap="square" rtlCol="0" anchor="t">
            <a:spAutoFit/>
          </a:bodyPr>
          <a:lstStyle/>
          <a:p>
            <a:pPr>
              <a:lnSpc>
                <a:spcPct val="150000"/>
              </a:lnSpc>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管道运输</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3.7-6</a:t>
            </a:r>
            <a:r>
              <a:rPr lang="zh-CN" altLang="en-US"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dirty="0" err="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利用管道输送气体、液体和粉状固体的一种运输方式</a:t>
            </a:r>
            <a:r>
              <a:rPr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181251" name="图片 1249285" descr="77"/>
          <p:cNvPicPr>
            <a:picLocks noChangeAspect="1"/>
          </p:cNvPicPr>
          <p:nvPr/>
        </p:nvPicPr>
        <p:blipFill>
          <a:blip r:embed="rId3"/>
          <a:stretch>
            <a:fillRect/>
          </a:stretch>
        </p:blipFill>
        <p:spPr>
          <a:xfrm>
            <a:off x="899160" y="1924050"/>
            <a:ext cx="3365500" cy="2470150"/>
          </a:xfrm>
          <a:prstGeom prst="rect">
            <a:avLst/>
          </a:prstGeom>
          <a:noFill/>
          <a:ln w="9525">
            <a:noFill/>
          </a:ln>
        </p:spPr>
      </p:pic>
      <p:pic>
        <p:nvPicPr>
          <p:cNvPr id="181252" name="图片 1249286" descr="1"/>
          <p:cNvPicPr>
            <a:picLocks noChangeAspect="1"/>
          </p:cNvPicPr>
          <p:nvPr/>
        </p:nvPicPr>
        <p:blipFill>
          <a:blip r:embed="rId4"/>
          <a:stretch>
            <a:fillRect/>
          </a:stretch>
        </p:blipFill>
        <p:spPr>
          <a:xfrm>
            <a:off x="4476115" y="1924050"/>
            <a:ext cx="3779520" cy="2491105"/>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pSp>
        <p:nvGrpSpPr>
          <p:cNvPr id="2" name="组合 1251330"/>
          <p:cNvGrpSpPr/>
          <p:nvPr/>
        </p:nvGrpSpPr>
        <p:grpSpPr>
          <a:xfrm>
            <a:off x="681673" y="914718"/>
            <a:ext cx="1751012" cy="414337"/>
            <a:chOff x="0" y="0"/>
            <a:chExt cx="1008" cy="288"/>
          </a:xfrm>
        </p:grpSpPr>
        <p:sp>
          <p:nvSpPr>
            <p:cNvPr id="185347" name="流程图: 终止 1251331"/>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85348" name="矩形 1251332"/>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主要优点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51334" name="矩形 1251333"/>
          <p:cNvSpPr/>
          <p:nvPr/>
        </p:nvSpPr>
        <p:spPr>
          <a:xfrm>
            <a:off x="393700" y="1384935"/>
            <a:ext cx="4290695" cy="1322070"/>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）不间断运送、运输量大</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）能耗小，成本低</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）安全性好</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）运输过程中不必包装，漏损小</a:t>
            </a:r>
          </a:p>
        </p:txBody>
      </p:sp>
      <p:grpSp>
        <p:nvGrpSpPr>
          <p:cNvPr id="4" name="组合 1251335"/>
          <p:cNvGrpSpPr/>
          <p:nvPr/>
        </p:nvGrpSpPr>
        <p:grpSpPr>
          <a:xfrm>
            <a:off x="4913948" y="922655"/>
            <a:ext cx="1751012" cy="414338"/>
            <a:chOff x="0" y="0"/>
            <a:chExt cx="1008" cy="288"/>
          </a:xfrm>
        </p:grpSpPr>
        <p:sp>
          <p:nvSpPr>
            <p:cNvPr id="185351" name="流程图: 终止 1251336"/>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85352" name="矩形 1251337"/>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主要缺点</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51339" name="矩形 1251338"/>
          <p:cNvSpPr/>
          <p:nvPr/>
        </p:nvSpPr>
        <p:spPr>
          <a:xfrm>
            <a:off x="4570413" y="1416368"/>
            <a:ext cx="3514725" cy="706755"/>
          </a:xfrm>
          <a:prstGeom prst="rect">
            <a:avLst/>
          </a:prstGeom>
          <a:noFill/>
          <a:ln w="9525">
            <a:noFill/>
          </a:ln>
        </p:spPr>
        <p:txBody>
          <a:bodyPr anchor="t">
            <a:spAutoFit/>
          </a:bodyPr>
          <a:lstStyle/>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）专用性强、灵活性差</a:t>
            </a:r>
          </a:p>
          <a:p>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）管道建设投资较大</a:t>
            </a:r>
          </a:p>
        </p:txBody>
      </p:sp>
      <p:grpSp>
        <p:nvGrpSpPr>
          <p:cNvPr id="5" name="组合 1251339"/>
          <p:cNvGrpSpPr/>
          <p:nvPr/>
        </p:nvGrpSpPr>
        <p:grpSpPr>
          <a:xfrm>
            <a:off x="539115" y="2860040"/>
            <a:ext cx="1751013" cy="414338"/>
            <a:chOff x="0" y="0"/>
            <a:chExt cx="1008" cy="288"/>
          </a:xfrm>
        </p:grpSpPr>
        <p:sp>
          <p:nvSpPr>
            <p:cNvPr id="185355" name="流程图: 终止 1251340"/>
            <p:cNvSpPr/>
            <p:nvPr/>
          </p:nvSpPr>
          <p:spPr>
            <a:xfrm>
              <a:off x="0" y="0"/>
              <a:ext cx="1008" cy="288"/>
            </a:xfrm>
            <a:prstGeom prst="flowChartTerminator">
              <a:avLst/>
            </a:prstGeom>
            <a:gradFill rotWithShape="0">
              <a:gsLst>
                <a:gs pos="0">
                  <a:srgbClr val="03D4A8">
                    <a:alpha val="100000"/>
                  </a:srgbClr>
                </a:gs>
                <a:gs pos="25000">
                  <a:srgbClr val="21D6E0">
                    <a:alpha val="100000"/>
                  </a:srgbClr>
                </a:gs>
                <a:gs pos="75000">
                  <a:srgbClr val="0087E6">
                    <a:alpha val="100000"/>
                  </a:srgbClr>
                </a:gs>
                <a:gs pos="100000">
                  <a:srgbClr val="005CBF">
                    <a:alpha val="100000"/>
                  </a:srgbClr>
                </a:gs>
              </a:gsLst>
              <a:path path="rect">
                <a:fillToRect t="100000" r="100000"/>
              </a:path>
              <a:tileRect/>
            </a:gradFill>
            <a:ln w="9525">
              <a:noFill/>
            </a:ln>
            <a:effectLst>
              <a:prstShdw prst="shdw17" dist="17961" dir="2699999">
                <a:srgbClr val="027F65"/>
              </a:prstShdw>
            </a:effectLst>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85356" name="矩形 1251341"/>
            <p:cNvSpPr/>
            <p:nvPr/>
          </p:nvSpPr>
          <p:spPr>
            <a:xfrm>
              <a:off x="144" y="0"/>
              <a:ext cx="769" cy="277"/>
            </a:xfrm>
            <a:prstGeom prst="rect">
              <a:avLst/>
            </a:prstGeom>
            <a:noFill/>
            <a:ln w="9525">
              <a:noFill/>
            </a:ln>
          </p:spPr>
          <p:txBody>
            <a:bodyPr anchor="t">
              <a:spAutoFit/>
            </a:bodyPr>
            <a:lstStyle/>
            <a:p>
              <a:pPr algn="r"/>
              <a:r>
                <a:rPr lang="zh-CN" altLang="en-US" sz="2000" dirty="0">
                  <a:solidFill>
                    <a:srgbClr val="FFFF00"/>
                  </a:solidFill>
                  <a:latin typeface="微软雅黑" panose="020B0503020204020204" pitchFamily="34" charset="-122"/>
                  <a:ea typeface="微软雅黑" panose="020B0503020204020204" pitchFamily="34" charset="-122"/>
                  <a:cs typeface="微软雅黑" panose="020B0503020204020204" pitchFamily="34" charset="-122"/>
                </a:rPr>
                <a:t>适用范围</a:t>
              </a:r>
              <a:r>
                <a:rPr lang="zh-CN" altLang="en-US" dirty="0">
                  <a:solidFill>
                    <a:srgbClr val="FFFF99"/>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1251343" name="矩形 1251342"/>
          <p:cNvSpPr/>
          <p:nvPr/>
        </p:nvSpPr>
        <p:spPr>
          <a:xfrm>
            <a:off x="251460" y="3427730"/>
            <a:ext cx="8448040" cy="1106805"/>
          </a:xfrm>
          <a:prstGeom prst="rect">
            <a:avLst/>
          </a:prstGeom>
          <a:noFill/>
          <a:ln w="9525">
            <a:noFill/>
          </a:ln>
        </p:spPr>
        <p:txBody>
          <a:bodyPr wrap="square" anchor="t">
            <a:spAutoFit/>
          </a:bodyPr>
          <a:lstStyle/>
          <a:p>
            <a:pPr>
              <a:lnSpc>
                <a:spcPct val="11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管道运输是运输产品品种最有限的运输方式，适合于单向、定点、量大的流体状且连续不断货物（如石油及其制品、天然气、煤浆、某些化学制品原料、水）的运输。</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892810"/>
            <a:ext cx="3154680" cy="368300"/>
          </a:xfrm>
          <a:prstGeom prst="rect">
            <a:avLst/>
          </a:prstGeom>
          <a:noFill/>
        </p:spPr>
        <p:txBody>
          <a:bodyPr wrap="none" rtlCol="0" anchor="t">
            <a:spAutoFit/>
          </a:bodyPr>
          <a:lstStyle/>
          <a:p>
            <a:pPr indent="0" algn="l" defTabSz="914400">
              <a:buClr>
                <a:schemeClr val="accent1"/>
              </a:buClr>
              <a:buSzPct val="80000"/>
              <a:buFont typeface="Wingdings" panose="05000000000000000000" pitchFamily="2" charset="2"/>
              <a:buNone/>
            </a:pPr>
            <a:r>
              <a:rPr lang="zh-CN" altLang="en-US" dirty="0">
                <a:solidFill>
                  <a:schemeClr val="tx1"/>
                </a:solidFill>
                <a:latin typeface="微软雅黑" panose="020B0503020204020204" pitchFamily="34" charset="-122"/>
                <a:ea typeface="微软雅黑" panose="020B0503020204020204" pitchFamily="34" charset="-122"/>
                <a:sym typeface="+mn-ea"/>
              </a:rPr>
              <a:t>各种运输方式的技术经济特征</a:t>
            </a:r>
          </a:p>
        </p:txBody>
      </p:sp>
      <p:graphicFrame>
        <p:nvGraphicFramePr>
          <p:cNvPr id="1286316" name="表格 1286315"/>
          <p:cNvGraphicFramePr/>
          <p:nvPr>
            <p:custDataLst>
              <p:tags r:id="rId1"/>
            </p:custDataLst>
          </p:nvPr>
        </p:nvGraphicFramePr>
        <p:xfrm>
          <a:off x="671195" y="1261110"/>
          <a:ext cx="7800975" cy="3489960"/>
        </p:xfrm>
        <a:graphic>
          <a:graphicData uri="http://schemas.openxmlformats.org/drawingml/2006/table">
            <a:tbl>
              <a:tblPr/>
              <a:tblGrid>
                <a:gridCol w="1220470"/>
                <a:gridCol w="1294130"/>
                <a:gridCol w="1424940"/>
                <a:gridCol w="1280795"/>
                <a:gridCol w="1340485"/>
                <a:gridCol w="1240155"/>
              </a:tblGrid>
              <a:tr h="480695">
                <a:tc>
                  <a:txBody>
                    <a:bodyPr/>
                    <a:lstStyle/>
                    <a:p>
                      <a:pPr marL="0" lvl="0" indent="0">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运输方式</a:t>
                      </a:r>
                    </a:p>
                    <a:p>
                      <a:pPr marL="0" lvl="0" indent="0" eaLnBrk="0" hangingPunct="0">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项目</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公路运输</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铁路运输</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水路运输</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航空运输</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solidFill>
                            <a:srgbClr val="FF7C80"/>
                          </a:solidFill>
                          <a:latin typeface="微软雅黑" panose="020B0503020204020204" pitchFamily="34" charset="-122"/>
                          <a:ea typeface="微软雅黑" panose="020B0503020204020204" pitchFamily="34" charset="-122"/>
                        </a:rPr>
                        <a:t>管道运输</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21336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成本</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中</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中</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低</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高</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很低</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22860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速度</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快</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快</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慢</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很快</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很慢</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15240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频率</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高</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很高</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有限</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高</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连续</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13716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可靠性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有限</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33528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可用性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广泛</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有限</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很有限</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有限</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专业化</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33528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机动性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较差</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较差</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较好</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差</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33528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距离</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长</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中、短</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很长</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很长</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长</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335280">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规模</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小</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小</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大</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r h="290195">
                <a:tc>
                  <a:txBody>
                    <a:bodyPr/>
                    <a:lstStyle/>
                    <a:p>
                      <a:pPr marL="0" lvl="0" indent="0" algn="ctr">
                        <a:spcBef>
                          <a:spcPct val="0"/>
                        </a:spcBef>
                        <a:buNone/>
                      </a:pPr>
                      <a:r>
                        <a:rPr lang="zh-CN" altLang="en-US" sz="1500" b="1" dirty="0">
                          <a:solidFill>
                            <a:srgbClr val="CC6600"/>
                          </a:solidFill>
                          <a:latin typeface="微软雅黑" panose="020B0503020204020204" pitchFamily="34" charset="-122"/>
                          <a:ea typeface="微软雅黑" panose="020B0503020204020204" pitchFamily="34" charset="-122"/>
                        </a:rPr>
                        <a:t>能力</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强</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强</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最强</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弱</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c>
                  <a:txBody>
                    <a:bodyPr/>
                    <a:lstStyle/>
                    <a:p>
                      <a:pPr marL="0" lvl="0" indent="0" algn="ctr">
                        <a:spcBef>
                          <a:spcPct val="0"/>
                        </a:spcBef>
                        <a:buNone/>
                      </a:pPr>
                      <a:r>
                        <a:rPr lang="zh-CN" altLang="en-US" sz="1500" b="1" dirty="0">
                          <a:latin typeface="微软雅黑" panose="020B0503020204020204" pitchFamily="34" charset="-122"/>
                          <a:ea typeface="微软雅黑" panose="020B0503020204020204" pitchFamily="34" charset="-122"/>
                        </a:rPr>
                        <a:t>最弱</a:t>
                      </a:r>
                    </a:p>
                  </a:txBody>
                  <a:tcPr anchor="ctr">
                    <a:lnL w="28575" cap="flat" cmpd="sng">
                      <a:solidFill>
                        <a:srgbClr val="FF9900"/>
                      </a:solidFill>
                      <a:prstDash val="solid"/>
                      <a:headEnd type="none" w="med" len="med"/>
                      <a:tailEnd type="none" w="med" len="med"/>
                    </a:lnL>
                    <a:lnR w="28575" cap="flat" cmpd="sng">
                      <a:solidFill>
                        <a:srgbClr val="FF9900"/>
                      </a:solidFill>
                      <a:prstDash val="solid"/>
                      <a:headEnd type="none" w="med" len="med"/>
                      <a:tailEnd type="none" w="med" len="med"/>
                    </a:lnR>
                    <a:lnT w="28575" cap="flat" cmpd="sng">
                      <a:solidFill>
                        <a:srgbClr val="FF9900"/>
                      </a:solidFill>
                      <a:prstDash val="solid"/>
                      <a:headEnd type="none" w="med" len="med"/>
                      <a:tailEnd type="none" w="med" len="med"/>
                    </a:lnT>
                    <a:lnB w="28575" cap="flat" cmpd="sng">
                      <a:solidFill>
                        <a:srgbClr val="FF99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三、运输方式及其优缺点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23215" y="1131570"/>
            <a:ext cx="2697480" cy="368300"/>
          </a:xfrm>
          <a:prstGeom prst="rect">
            <a:avLst/>
          </a:prstGeom>
          <a:noFill/>
        </p:spPr>
        <p:txBody>
          <a:bodyPr wrap="none" rtlCol="0" anchor="t">
            <a:spAutoFit/>
          </a:bodyPr>
          <a:lstStyle/>
          <a:p>
            <a:pPr indent="0" algn="l" defTabSz="914400">
              <a:buClr>
                <a:schemeClr val="accent1"/>
              </a:buClr>
              <a:buSzPct val="80000"/>
              <a:buFont typeface="Wingdings" panose="05000000000000000000" pitchFamily="2" charset="2"/>
              <a:buNone/>
            </a:pPr>
            <a:r>
              <a:rPr lang="zh-CN" altLang="en-US" dirty="0">
                <a:solidFill>
                  <a:srgbClr val="0070C0"/>
                </a:solidFill>
                <a:latin typeface="微软雅黑" panose="020B0503020204020204" pitchFamily="34" charset="-122"/>
                <a:ea typeface="微软雅黑" panose="020B0503020204020204" pitchFamily="34" charset="-122"/>
                <a:sym typeface="+mn-ea"/>
              </a:rPr>
              <a:t>影响运输方式选择的因素</a:t>
            </a:r>
          </a:p>
        </p:txBody>
      </p:sp>
      <p:grpSp>
        <p:nvGrpSpPr>
          <p:cNvPr id="2" name="组合 18436"/>
          <p:cNvGrpSpPr/>
          <p:nvPr/>
        </p:nvGrpSpPr>
        <p:grpSpPr>
          <a:xfrm>
            <a:off x="251460" y="1788160"/>
            <a:ext cx="8416290" cy="2402840"/>
            <a:chOff x="0" y="794"/>
            <a:chExt cx="12928" cy="3732"/>
          </a:xfrm>
        </p:grpSpPr>
        <p:pic>
          <p:nvPicPr>
            <p:cNvPr id="190468" name="图片 18437"/>
            <p:cNvPicPr>
              <a:picLocks noChangeAspect="1"/>
            </p:cNvPicPr>
            <p:nvPr/>
          </p:nvPicPr>
          <p:blipFill>
            <a:blip r:embed="rId3"/>
            <a:stretch>
              <a:fillRect/>
            </a:stretch>
          </p:blipFill>
          <p:spPr>
            <a:xfrm>
              <a:off x="0" y="794"/>
              <a:ext cx="12907" cy="3706"/>
            </a:xfrm>
            <a:prstGeom prst="rect">
              <a:avLst/>
            </a:prstGeom>
            <a:noFill/>
            <a:ln w="9525" cap="flat" cmpd="sng">
              <a:solidFill>
                <a:srgbClr val="333399"/>
              </a:solidFill>
              <a:prstDash val="solid"/>
              <a:miter/>
              <a:headEnd type="none" w="med" len="med"/>
              <a:tailEnd type="none" w="med" len="med"/>
            </a:ln>
          </p:spPr>
        </p:pic>
        <p:sp>
          <p:nvSpPr>
            <p:cNvPr id="190469" name="矩形 18438"/>
            <p:cNvSpPr/>
            <p:nvPr/>
          </p:nvSpPr>
          <p:spPr>
            <a:xfrm>
              <a:off x="0" y="794"/>
              <a:ext cx="12928" cy="567"/>
            </a:xfrm>
            <a:prstGeom prst="rect">
              <a:avLst/>
            </a:prstGeom>
            <a:solidFill>
              <a:srgbClr val="99CC00">
                <a:alpha val="47842"/>
              </a:srgbClr>
            </a:solidFill>
            <a:ln w="9525" cap="flat" cmpd="sng">
              <a:solidFill>
                <a:schemeClr val="tx1"/>
              </a:solidFill>
              <a:prstDash val="solid"/>
              <a:miter/>
              <a:headEnd type="none" w="med" len="med"/>
              <a:tailEnd type="none" w="med" len="med"/>
            </a:ln>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sp>
          <p:nvSpPr>
            <p:cNvPr id="190470" name="矩形 18439"/>
            <p:cNvSpPr/>
            <p:nvPr/>
          </p:nvSpPr>
          <p:spPr>
            <a:xfrm>
              <a:off x="0" y="1361"/>
              <a:ext cx="12928" cy="3165"/>
            </a:xfrm>
            <a:prstGeom prst="rect">
              <a:avLst/>
            </a:prstGeom>
            <a:solidFill>
              <a:srgbClr val="00FFFF">
                <a:alpha val="9804"/>
              </a:srgbClr>
            </a:solidFill>
            <a:ln w="9525" cap="flat" cmpd="sng">
              <a:solidFill>
                <a:schemeClr val="tx1"/>
              </a:solidFill>
              <a:prstDash val="solid"/>
              <a:miter/>
              <a:headEnd type="none" w="med" len="med"/>
              <a:tailEnd type="none" w="med" len="med"/>
            </a:ln>
          </p:spPr>
          <p:txBody>
            <a:bodyPr anchor="t"/>
            <a:lstStyle/>
            <a:p>
              <a:pPr algn="r"/>
              <a:endParaRPr lang="zh-CN" altLang="en-US" dirty="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807244"/>
            <a:ext cx="7717631" cy="933927"/>
            <a:chOff x="152400" y="875358"/>
            <a:chExt cx="10290175" cy="887573"/>
          </a:xfrm>
        </p:grpSpPr>
        <p:sp>
          <p:nvSpPr>
            <p:cNvPr id="5126" name="文本框 57"/>
            <p:cNvSpPr txBox="1">
              <a:spLocks noChangeArrowheads="1"/>
            </p:cNvSpPr>
            <p:nvPr/>
          </p:nvSpPr>
          <p:spPr bwMode="auto">
            <a:xfrm>
              <a:off x="335357" y="1266868"/>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小组讨论：合理化</a:t>
              </a:r>
              <a:r>
                <a:rPr lang="zh-CN" altLang="en-US" b="1" dirty="0">
                  <a:solidFill>
                    <a:srgbClr val="0474B6"/>
                  </a:solidFill>
                  <a:latin typeface="华文楷体" panose="02010600040101010101" pitchFamily="2" charset="-122"/>
                  <a:ea typeface="华文楷体" panose="02010600040101010101" pitchFamily="2" charset="-122"/>
                  <a:sym typeface="+mn-ea"/>
                </a:rPr>
                <a:t>运输的好处</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Tree>
    <p:extLst>
      <p:ext uri="{BB962C8B-B14F-4D97-AF65-F5344CB8AC3E}">
        <p14:creationId xmlns:p14="http://schemas.microsoft.com/office/powerpoint/2010/main" val="25701623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合理化运输的好处</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573405" y="1012190"/>
            <a:ext cx="7487920" cy="922020"/>
          </a:xfrm>
          <a:prstGeom prst="rect">
            <a:avLst/>
          </a:prstGeom>
          <a:noFill/>
        </p:spPr>
        <p:txBody>
          <a:bodyPr wrap="square" rtlCol="0" anchor="t">
            <a:spAutoFit/>
          </a:bodyPr>
          <a:lstStyle/>
          <a:p>
            <a:pPr indent="0" algn="l" defTabSz="914400">
              <a:buClr>
                <a:schemeClr val="accent1"/>
              </a:buClr>
              <a:buSzPct val="80000"/>
              <a:buFont typeface="Wingdings" panose="05000000000000000000" pitchFamily="2" charset="2"/>
              <a:buNone/>
            </a:pPr>
            <a:r>
              <a:rPr lang="zh-CN" altLang="en-US" dirty="0">
                <a:solidFill>
                  <a:schemeClr val="tx1"/>
                </a:solidFill>
                <a:latin typeface="微软雅黑" panose="020B0503020204020204" pitchFamily="34" charset="-122"/>
                <a:ea typeface="微软雅黑" panose="020B0503020204020204" pitchFamily="34" charset="-122"/>
                <a:sym typeface="+mn-ea"/>
              </a:rPr>
              <a:t>合理化运输的基本原则是尽可能提高运输效率，降低运输成本和费用</a:t>
            </a:r>
          </a:p>
          <a:p>
            <a:pPr indent="0" algn="l" defTabSz="914400">
              <a:buClr>
                <a:schemeClr val="accent1"/>
              </a:buClr>
              <a:buSzPct val="80000"/>
              <a:buFont typeface="Wingdings" panose="05000000000000000000" pitchFamily="2" charset="2"/>
              <a:buNone/>
            </a:pPr>
            <a:endParaRPr lang="zh-CN" altLang="en-US" dirty="0">
              <a:solidFill>
                <a:schemeClr val="tx1"/>
              </a:solidFill>
              <a:latin typeface="微软雅黑" panose="020B0503020204020204" pitchFamily="34" charset="-122"/>
              <a:ea typeface="微软雅黑" panose="020B0503020204020204" pitchFamily="34" charset="-122"/>
              <a:sym typeface="+mn-ea"/>
            </a:endParaRPr>
          </a:p>
          <a:p>
            <a:pPr indent="0" algn="l" defTabSz="914400">
              <a:buClr>
                <a:schemeClr val="accent1"/>
              </a:buClr>
              <a:buSzPct val="80000"/>
              <a:buFont typeface="Wingdings" panose="05000000000000000000" pitchFamily="2" charset="2"/>
              <a:buNone/>
            </a:pPr>
            <a:r>
              <a:rPr lang="zh-CN" altLang="en-US" b="1" dirty="0">
                <a:solidFill>
                  <a:schemeClr val="tx1"/>
                </a:solidFill>
                <a:latin typeface="微软雅黑" panose="020B0503020204020204" pitchFamily="34" charset="-122"/>
                <a:ea typeface="微软雅黑" panose="020B0503020204020204" pitchFamily="34" charset="-122"/>
                <a:sym typeface="+mn-ea"/>
              </a:rPr>
              <a:t>合理化运输可以实现：</a:t>
            </a:r>
          </a:p>
        </p:txBody>
      </p:sp>
      <p:sp>
        <p:nvSpPr>
          <p:cNvPr id="26" name="Rectangle 4"/>
          <p:cNvSpPr/>
          <p:nvPr/>
        </p:nvSpPr>
        <p:spPr>
          <a:xfrm>
            <a:off x="567055" y="2534920"/>
            <a:ext cx="7757160" cy="365125"/>
          </a:xfrm>
          <a:prstGeom prst="rect">
            <a:avLst/>
          </a:prstGeom>
          <a:gradFill rotWithShape="0">
            <a:gsLst>
              <a:gs pos="0">
                <a:srgbClr val="33CCFF">
                  <a:alpha val="39998"/>
                </a:srgbClr>
              </a:gs>
              <a:gs pos="100000">
                <a:srgbClr val="FFFFFF">
                  <a:alpha val="89998"/>
                </a:srgbClr>
              </a:gs>
            </a:gsLst>
            <a:lin ang="2700000" scaled="1"/>
            <a:tileRect/>
          </a:gradFill>
          <a:ln w="9525"/>
          <a:scene3d>
            <a:camera prst="legacyObliqueTopRight">
              <a:rot lat="0" lon="0" rev="0"/>
            </a:camera>
            <a:lightRig rig="legacyFlat4" dir="b"/>
          </a:scene3d>
          <a:sp3d extrusionH="100000" prstMaterial="legacyMatte">
            <a:bevelT w="13500" h="13500" prst="angle"/>
            <a:bevelB w="13500" h="13500" prst="angle"/>
            <a:extrusionClr>
              <a:srgbClr val="66CCFF"/>
            </a:extrusionClr>
          </a:sp3d>
        </p:spPr>
        <p:txBody>
          <a:bodyPr wrap="none" anchor="ctr">
            <a:flatTx/>
          </a:bodyPr>
          <a:lstStyle/>
          <a:p>
            <a:pPr algn="r"/>
            <a:endParaRPr lang="zh-CN" altLang="zh-CN" dirty="0">
              <a:latin typeface="Arial" panose="020B0604020202020204" pitchFamily="34" charset="0"/>
              <a:ea typeface="宋体" panose="02010600030101010101" pitchFamily="2" charset="-122"/>
            </a:endParaRPr>
          </a:p>
        </p:txBody>
      </p:sp>
      <p:sp>
        <p:nvSpPr>
          <p:cNvPr id="27" name="Rectangle 5"/>
          <p:cNvSpPr/>
          <p:nvPr/>
        </p:nvSpPr>
        <p:spPr>
          <a:xfrm>
            <a:off x="570230" y="2030095"/>
            <a:ext cx="7749540" cy="365760"/>
          </a:xfrm>
          <a:prstGeom prst="rect">
            <a:avLst/>
          </a:prstGeom>
          <a:gradFill rotWithShape="0">
            <a:gsLst>
              <a:gs pos="0">
                <a:srgbClr val="33CCFF">
                  <a:alpha val="39998"/>
                </a:srgbClr>
              </a:gs>
              <a:gs pos="100000">
                <a:srgbClr val="FFFFFF">
                  <a:alpha val="89998"/>
                </a:srgbClr>
              </a:gs>
            </a:gsLst>
            <a:lin ang="2700000" scaled="1"/>
            <a:tileRect/>
          </a:gradFill>
          <a:ln w="9525"/>
          <a:scene3d>
            <a:camera prst="legacyObliqueTopRight">
              <a:rot lat="0" lon="0" rev="0"/>
            </a:camera>
            <a:lightRig rig="legacyFlat4" dir="b"/>
          </a:scene3d>
          <a:sp3d extrusionH="100000" prstMaterial="legacyMatte">
            <a:bevelT w="13500" h="13500" prst="angle"/>
            <a:bevelB w="13500" h="13500" prst="angle"/>
            <a:extrusionClr>
              <a:srgbClr val="66CCFF"/>
            </a:extrusionClr>
          </a:sp3d>
        </p:spPr>
        <p:txBody>
          <a:bodyPr wrap="none" anchor="ctr">
            <a:flatTx/>
          </a:bodyPr>
          <a:lstStyle/>
          <a:p>
            <a:pPr algn="r"/>
            <a:endParaRPr lang="zh-CN" altLang="zh-CN" dirty="0">
              <a:latin typeface="Arial" panose="020B0604020202020204" pitchFamily="34" charset="0"/>
              <a:ea typeface="宋体" panose="02010600030101010101" pitchFamily="2" charset="-122"/>
            </a:endParaRPr>
          </a:p>
        </p:txBody>
      </p:sp>
      <p:sp>
        <p:nvSpPr>
          <p:cNvPr id="28" name="Rectangle 6"/>
          <p:cNvSpPr/>
          <p:nvPr/>
        </p:nvSpPr>
        <p:spPr>
          <a:xfrm>
            <a:off x="589915" y="3612515"/>
            <a:ext cx="7729220" cy="365760"/>
          </a:xfrm>
          <a:prstGeom prst="rect">
            <a:avLst/>
          </a:prstGeom>
          <a:gradFill rotWithShape="0">
            <a:gsLst>
              <a:gs pos="0">
                <a:srgbClr val="33CCFF">
                  <a:alpha val="39998"/>
                </a:srgbClr>
              </a:gs>
              <a:gs pos="100000">
                <a:srgbClr val="FFFFFF">
                  <a:alpha val="89998"/>
                </a:srgbClr>
              </a:gs>
            </a:gsLst>
            <a:lin ang="2700000" scaled="1"/>
            <a:tileRect/>
          </a:gradFill>
          <a:ln w="9525"/>
          <a:scene3d>
            <a:camera prst="legacyObliqueTopRight">
              <a:rot lat="0" lon="0" rev="0"/>
            </a:camera>
            <a:lightRig rig="legacyFlat4" dir="b"/>
          </a:scene3d>
          <a:sp3d extrusionH="100000" prstMaterial="legacyMatte">
            <a:bevelT w="13500" h="13500" prst="angle"/>
            <a:bevelB w="13500" h="13500" prst="angle"/>
            <a:extrusionClr>
              <a:srgbClr val="66CCFF"/>
            </a:extrusionClr>
          </a:sp3d>
        </p:spPr>
        <p:txBody>
          <a:bodyPr wrap="none" anchor="ctr">
            <a:flatTx/>
          </a:bodyPr>
          <a:lstStyle/>
          <a:p>
            <a:pPr algn="r"/>
            <a:endParaRPr lang="zh-CN" altLang="zh-CN" dirty="0">
              <a:latin typeface="Arial" panose="020B0604020202020204" pitchFamily="34" charset="0"/>
              <a:ea typeface="宋体" panose="02010600030101010101" pitchFamily="2" charset="-122"/>
            </a:endParaRPr>
          </a:p>
        </p:txBody>
      </p:sp>
      <p:sp>
        <p:nvSpPr>
          <p:cNvPr id="29" name="Rectangle 7"/>
          <p:cNvSpPr/>
          <p:nvPr/>
        </p:nvSpPr>
        <p:spPr>
          <a:xfrm>
            <a:off x="589915" y="3073400"/>
            <a:ext cx="7729220" cy="365760"/>
          </a:xfrm>
          <a:prstGeom prst="rect">
            <a:avLst/>
          </a:prstGeom>
          <a:gradFill rotWithShape="0">
            <a:gsLst>
              <a:gs pos="0">
                <a:srgbClr val="33CCFF">
                  <a:alpha val="39998"/>
                </a:srgbClr>
              </a:gs>
              <a:gs pos="100000">
                <a:srgbClr val="FFFFFF">
                  <a:alpha val="89998"/>
                </a:srgbClr>
              </a:gs>
            </a:gsLst>
            <a:lin ang="2700000" scaled="1"/>
            <a:tileRect/>
          </a:gradFill>
          <a:ln w="9525"/>
          <a:scene3d>
            <a:camera prst="legacyObliqueTopRight">
              <a:rot lat="0" lon="0" rev="0"/>
            </a:camera>
            <a:lightRig rig="legacyFlat4" dir="b"/>
          </a:scene3d>
          <a:sp3d extrusionH="100000" prstMaterial="legacyMatte">
            <a:bevelT w="13500" h="13500" prst="angle"/>
            <a:bevelB w="13500" h="13500" prst="angle"/>
            <a:extrusionClr>
              <a:srgbClr val="66CCFF"/>
            </a:extrusionClr>
          </a:sp3d>
        </p:spPr>
        <p:txBody>
          <a:bodyPr wrap="none" anchor="ctr">
            <a:flatTx/>
          </a:bodyPr>
          <a:lstStyle/>
          <a:p>
            <a:pPr algn="r"/>
            <a:endParaRPr lang="zh-CN" altLang="zh-CN" dirty="0">
              <a:latin typeface="Arial" panose="020B0604020202020204" pitchFamily="34" charset="0"/>
              <a:ea typeface="宋体" panose="02010600030101010101" pitchFamily="2" charset="-122"/>
            </a:endParaRPr>
          </a:p>
        </p:txBody>
      </p:sp>
      <p:sp>
        <p:nvSpPr>
          <p:cNvPr id="31" name="Rectangle 9"/>
          <p:cNvSpPr/>
          <p:nvPr/>
        </p:nvSpPr>
        <p:spPr>
          <a:xfrm>
            <a:off x="605155" y="4178935"/>
            <a:ext cx="7713345" cy="365760"/>
          </a:xfrm>
          <a:prstGeom prst="rect">
            <a:avLst/>
          </a:prstGeom>
          <a:gradFill rotWithShape="0">
            <a:gsLst>
              <a:gs pos="0">
                <a:srgbClr val="33CCFF">
                  <a:alpha val="39998"/>
                </a:srgbClr>
              </a:gs>
              <a:gs pos="100000">
                <a:srgbClr val="FFFFFF">
                  <a:alpha val="89998"/>
                </a:srgbClr>
              </a:gs>
            </a:gsLst>
            <a:lin ang="2700000" scaled="1"/>
            <a:tileRect/>
          </a:gradFill>
          <a:ln w="9525"/>
          <a:scene3d>
            <a:camera prst="legacyObliqueTopRight">
              <a:rot lat="0" lon="0" rev="0"/>
            </a:camera>
            <a:lightRig rig="legacyFlat4" dir="b"/>
          </a:scene3d>
          <a:sp3d extrusionH="100000" prstMaterial="legacyMatte">
            <a:bevelT w="13500" h="13500" prst="angle"/>
            <a:bevelB w="13500" h="13500" prst="angle"/>
            <a:extrusionClr>
              <a:srgbClr val="66CCFF"/>
            </a:extrusionClr>
          </a:sp3d>
        </p:spPr>
        <p:txBody>
          <a:bodyPr wrap="none" anchor="ctr">
            <a:flatTx/>
          </a:bodyPr>
          <a:lstStyle/>
          <a:p>
            <a:pPr algn="r"/>
            <a:endParaRPr lang="zh-CN" altLang="zh-CN" dirty="0">
              <a:latin typeface="Arial" panose="020B0604020202020204" pitchFamily="34" charset="0"/>
              <a:ea typeface="宋体" panose="02010600030101010101" pitchFamily="2" charset="-122"/>
            </a:endParaRPr>
          </a:p>
        </p:txBody>
      </p:sp>
      <p:sp>
        <p:nvSpPr>
          <p:cNvPr id="36" name="AutoShape 14"/>
          <p:cNvSpPr>
            <a:spLocks noChangeArrowheads="1"/>
          </p:cNvSpPr>
          <p:nvPr/>
        </p:nvSpPr>
        <p:spPr bwMode="auto">
          <a:xfrm>
            <a:off x="573405" y="3051810"/>
            <a:ext cx="1406525" cy="339725"/>
          </a:xfrm>
          <a:prstGeom prst="bevel">
            <a:avLst>
              <a:gd name="adj" fmla="val 12500"/>
            </a:avLst>
          </a:prstGeom>
          <a:gradFill rotWithShape="1">
            <a:gsLst>
              <a:gs pos="0">
                <a:srgbClr val="33CCFF"/>
              </a:gs>
              <a:gs pos="100000">
                <a:srgbClr val="33CCFF">
                  <a:gamma/>
                  <a:shade val="45882"/>
                  <a:invGamma/>
                </a:srgbClr>
              </a:gs>
            </a:gsLst>
            <a:lin ang="5400000" scaled="1"/>
          </a:gradFill>
          <a:ln w="9525">
            <a:noFill/>
            <a:miter lim="800000"/>
          </a:ln>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Tx/>
              <a:buNone/>
              <a:defRPr/>
            </a:pPr>
            <a:r>
              <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rPr>
              <a:t> </a:t>
            </a:r>
            <a:r>
              <a:rPr kumimoji="1" lang="en-US" altLang="ko-KR"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黑体" panose="02010609060101010101" charset="-122"/>
                <a:cs typeface="+mn-cs"/>
                <a:sym typeface="+mn-ea"/>
              </a:rPr>
              <a:t>3</a:t>
            </a:r>
            <a:endPar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endParaRPr>
          </a:p>
        </p:txBody>
      </p:sp>
      <p:sp>
        <p:nvSpPr>
          <p:cNvPr id="37" name="AutoShape 15"/>
          <p:cNvSpPr>
            <a:spLocks noChangeArrowheads="1"/>
          </p:cNvSpPr>
          <p:nvPr/>
        </p:nvSpPr>
        <p:spPr bwMode="auto">
          <a:xfrm>
            <a:off x="602615" y="2529205"/>
            <a:ext cx="1406525" cy="339725"/>
          </a:xfrm>
          <a:prstGeom prst="bevel">
            <a:avLst>
              <a:gd name="adj" fmla="val 12500"/>
            </a:avLst>
          </a:prstGeom>
          <a:gradFill rotWithShape="1">
            <a:gsLst>
              <a:gs pos="0">
                <a:srgbClr val="33CCFF"/>
              </a:gs>
              <a:gs pos="100000">
                <a:srgbClr val="33CCFF">
                  <a:gamma/>
                  <a:shade val="45882"/>
                  <a:invGamma/>
                </a:srgbClr>
              </a:gs>
            </a:gsLst>
            <a:lin ang="5400000" scaled="1"/>
          </a:gradFill>
          <a:ln w="9525">
            <a:noFill/>
            <a:miter lim="800000"/>
          </a:ln>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Tx/>
              <a:buNone/>
              <a:defRPr/>
            </a:pPr>
            <a:r>
              <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rPr>
              <a:t> </a:t>
            </a:r>
            <a:r>
              <a:rPr kumimoji="1" lang="en-US" altLang="ko-KR"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黑体" panose="02010609060101010101" charset="-122"/>
                <a:cs typeface="+mn-cs"/>
                <a:sym typeface="+mn-ea"/>
              </a:rPr>
              <a:t>2</a:t>
            </a:r>
            <a:endPar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endParaRPr>
          </a:p>
        </p:txBody>
      </p:sp>
      <p:sp>
        <p:nvSpPr>
          <p:cNvPr id="38" name="AutoShape 16"/>
          <p:cNvSpPr>
            <a:spLocks noChangeArrowheads="1"/>
          </p:cNvSpPr>
          <p:nvPr/>
        </p:nvSpPr>
        <p:spPr bwMode="auto">
          <a:xfrm>
            <a:off x="605155" y="3600450"/>
            <a:ext cx="1406525" cy="339725"/>
          </a:xfrm>
          <a:prstGeom prst="bevel">
            <a:avLst>
              <a:gd name="adj" fmla="val 12500"/>
            </a:avLst>
          </a:prstGeom>
          <a:gradFill rotWithShape="1">
            <a:gsLst>
              <a:gs pos="0">
                <a:srgbClr val="33CCFF"/>
              </a:gs>
              <a:gs pos="100000">
                <a:srgbClr val="33CCFF">
                  <a:gamma/>
                  <a:shade val="45882"/>
                  <a:invGamma/>
                </a:srgbClr>
              </a:gs>
            </a:gsLst>
            <a:lin ang="5400000" scaled="1"/>
          </a:gradFill>
          <a:ln w="9525">
            <a:noFill/>
            <a:miter lim="800000"/>
          </a:ln>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Tx/>
              <a:buNone/>
              <a:defRPr/>
            </a:pPr>
            <a:r>
              <a:rPr kumimoji="1" lang="en-US" altLang="ko-KR"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黑体" panose="02010609060101010101" charset="-122"/>
                <a:cs typeface="+mn-cs"/>
                <a:sym typeface="+mn-ea"/>
              </a:rPr>
              <a:t> 4</a:t>
            </a:r>
            <a:endPar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endParaRPr>
          </a:p>
        </p:txBody>
      </p:sp>
      <p:sp>
        <p:nvSpPr>
          <p:cNvPr id="39" name="AutoShape 17"/>
          <p:cNvSpPr>
            <a:spLocks noChangeArrowheads="1"/>
          </p:cNvSpPr>
          <p:nvPr/>
        </p:nvSpPr>
        <p:spPr bwMode="auto">
          <a:xfrm>
            <a:off x="605155" y="4153535"/>
            <a:ext cx="1406525" cy="339725"/>
          </a:xfrm>
          <a:prstGeom prst="bevel">
            <a:avLst>
              <a:gd name="adj" fmla="val 12500"/>
            </a:avLst>
          </a:prstGeom>
          <a:gradFill rotWithShape="1">
            <a:gsLst>
              <a:gs pos="0">
                <a:srgbClr val="33CCFF"/>
              </a:gs>
              <a:gs pos="100000">
                <a:srgbClr val="33CCFF">
                  <a:gamma/>
                  <a:shade val="45882"/>
                  <a:invGamma/>
                </a:srgbClr>
              </a:gs>
            </a:gsLst>
            <a:lin ang="5400000" scaled="1"/>
          </a:gradFill>
          <a:ln w="9525">
            <a:noFill/>
            <a:miter lim="800000"/>
          </a:ln>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Tx/>
              <a:buNone/>
              <a:defRPr/>
            </a:pPr>
            <a:r>
              <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rPr>
              <a:t> </a:t>
            </a:r>
            <a:r>
              <a:rPr kumimoji="1" lang="en-US" altLang="ko-KR"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黑体" panose="02010609060101010101" charset="-122"/>
                <a:cs typeface="+mn-cs"/>
                <a:sym typeface="+mn-ea"/>
              </a:rPr>
              <a:t>5</a:t>
            </a:r>
            <a:endPar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endParaRPr>
          </a:p>
        </p:txBody>
      </p:sp>
      <p:sp>
        <p:nvSpPr>
          <p:cNvPr id="111629" name="Line 21"/>
          <p:cNvSpPr/>
          <p:nvPr/>
        </p:nvSpPr>
        <p:spPr>
          <a:xfrm>
            <a:off x="468630" y="1855470"/>
            <a:ext cx="121285" cy="2320290"/>
          </a:xfrm>
          <a:prstGeom prst="line">
            <a:avLst/>
          </a:prstGeom>
          <a:ln w="9525" cap="flat" cmpd="sng">
            <a:solidFill>
              <a:srgbClr val="FFFFFF"/>
            </a:solidFill>
            <a:prstDash val="solid"/>
            <a:round/>
            <a:headEnd type="none" w="med" len="med"/>
            <a:tailEnd type="none" w="med" len="med"/>
          </a:ln>
        </p:spPr>
      </p:sp>
      <p:sp>
        <p:nvSpPr>
          <p:cNvPr id="44" name="AutoShape 22"/>
          <p:cNvSpPr>
            <a:spLocks noChangeArrowheads="1"/>
          </p:cNvSpPr>
          <p:nvPr/>
        </p:nvSpPr>
        <p:spPr bwMode="auto">
          <a:xfrm>
            <a:off x="573405" y="2021840"/>
            <a:ext cx="1406525" cy="339725"/>
          </a:xfrm>
          <a:prstGeom prst="bevel">
            <a:avLst>
              <a:gd name="adj" fmla="val 12500"/>
            </a:avLst>
          </a:prstGeom>
          <a:gradFill rotWithShape="1">
            <a:gsLst>
              <a:gs pos="0">
                <a:srgbClr val="33CCFF"/>
              </a:gs>
              <a:gs pos="100000">
                <a:srgbClr val="33CCFF">
                  <a:gamma/>
                  <a:shade val="45882"/>
                  <a:invGamma/>
                </a:srgbClr>
              </a:gs>
            </a:gsLst>
            <a:lin ang="5400000" scaled="1"/>
          </a:gradFill>
          <a:ln w="9525">
            <a:noFill/>
            <a:miter lim="800000"/>
          </a:ln>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Tx/>
              <a:buNone/>
              <a:defRPr/>
            </a:pPr>
            <a:r>
              <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rPr>
              <a:t> </a:t>
            </a:r>
            <a:r>
              <a:rPr kumimoji="1" lang="en-US" altLang="ko-KR"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黑体" panose="02010609060101010101" charset="-122"/>
                <a:cs typeface="+mn-cs"/>
                <a:sym typeface="+mn-ea"/>
              </a:rPr>
              <a:t>1</a:t>
            </a:r>
            <a:endParaRPr kumimoji="1" lang="ko-KR" altLang="en-US" sz="2400" b="1" i="0" u="none" strike="noStrike" kern="1200" cap="none" spc="0" normalizeH="0" baseline="0" noProof="0" dirty="0">
              <a:ln>
                <a:noFill/>
              </a:ln>
              <a:solidFill>
                <a:srgbClr val="FFFFFF"/>
              </a:solidFill>
              <a:effectLst>
                <a:outerShdw blurRad="38100" dist="38100" dir="2700000" algn="tl">
                  <a:srgbClr val="000000"/>
                </a:outerShdw>
              </a:effectLst>
              <a:uLnTx/>
              <a:uFillTx/>
              <a:latin typeface="黑体" panose="02010609060101010101" charset="-122"/>
              <a:ea typeface="HY헤드라인M" pitchFamily="2" charset="-127"/>
              <a:cs typeface="+mn-cs"/>
              <a:sym typeface="+mn-ea"/>
            </a:endParaRPr>
          </a:p>
        </p:txBody>
      </p:sp>
      <p:sp>
        <p:nvSpPr>
          <p:cNvPr id="45" name="Rectangle 23"/>
          <p:cNvSpPr>
            <a:spLocks noChangeArrowheads="1"/>
          </p:cNvSpPr>
          <p:nvPr/>
        </p:nvSpPr>
        <p:spPr bwMode="auto">
          <a:xfrm>
            <a:off x="1979930" y="1983740"/>
            <a:ext cx="4083685" cy="442595"/>
          </a:xfrm>
          <a:prstGeom prst="rect">
            <a:avLst/>
          </a:prstGeom>
          <a:noFill/>
          <a:ln w="9525">
            <a:noFill/>
            <a:miter lim="800000"/>
          </a:ln>
          <a:effectLst>
            <a:outerShdw dist="17961" dir="13500000" algn="ctr" rotWithShape="0">
              <a:schemeClr val="bg1"/>
            </a:outerShdw>
          </a:effec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rPr>
              <a:t>促使货物走最合理的路线，不走弯路</a:t>
            </a:r>
            <a:endParaRPr kumimoji="1" lang="ko-KR" altLang="en-US" sz="2200" b="0" i="0" u="none" strike="noStrike" kern="1200" cap="none" spc="0" normalizeH="0" baseline="0" noProof="0" dirty="0">
              <a:ln>
                <a:noFill/>
              </a:ln>
              <a:solidFill>
                <a:srgbClr val="003366"/>
              </a:solidFill>
              <a:effectLst/>
              <a:uLnTx/>
              <a:uFillTx/>
              <a:latin typeface="黑体" panose="02010609060101010101" charset="-122"/>
              <a:ea typeface="HY견고딕" pitchFamily="2" charset="-127"/>
              <a:cs typeface="+mn-cs"/>
              <a:sym typeface="+mn-ea"/>
            </a:endParaRPr>
          </a:p>
        </p:txBody>
      </p:sp>
      <p:sp>
        <p:nvSpPr>
          <p:cNvPr id="46" name="Rectangle 24"/>
          <p:cNvSpPr>
            <a:spLocks noChangeArrowheads="1"/>
          </p:cNvSpPr>
          <p:nvPr/>
        </p:nvSpPr>
        <p:spPr bwMode="auto">
          <a:xfrm>
            <a:off x="2003425" y="3028950"/>
            <a:ext cx="4396740" cy="442595"/>
          </a:xfrm>
          <a:prstGeom prst="rect">
            <a:avLst/>
          </a:prstGeom>
          <a:noFill/>
          <a:ln w="9525">
            <a:noFill/>
            <a:miter lim="800000"/>
          </a:ln>
          <a:effectLst>
            <a:outerShdw dist="17961" dir="13500000" algn="ctr" rotWithShape="0">
              <a:schemeClr val="bg1"/>
            </a:outerShdw>
          </a:effec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rPr>
              <a:t>可以充分发挥运输工具的效能，节约运力和劳动力</a:t>
            </a:r>
            <a:endParaRPr kumimoji="1" lang="ko-KR" altLang="en-US" sz="2200" b="0" i="0" u="none" strike="noStrike" kern="1200" cap="none" spc="0" normalizeH="0" baseline="0" noProof="0" dirty="0">
              <a:ln>
                <a:noFill/>
              </a:ln>
              <a:solidFill>
                <a:srgbClr val="003366"/>
              </a:solidFill>
              <a:effectLst/>
              <a:uLnTx/>
              <a:uFillTx/>
              <a:latin typeface="黑体" panose="02010609060101010101" charset="-122"/>
              <a:ea typeface="HY견고딕" pitchFamily="2" charset="-127"/>
              <a:cs typeface="+mn-cs"/>
              <a:sym typeface="+mn-ea"/>
            </a:endParaRPr>
          </a:p>
        </p:txBody>
      </p:sp>
      <p:sp>
        <p:nvSpPr>
          <p:cNvPr id="47" name="Rectangle 25"/>
          <p:cNvSpPr>
            <a:spLocks noChangeArrowheads="1"/>
          </p:cNvSpPr>
          <p:nvPr/>
        </p:nvSpPr>
        <p:spPr bwMode="auto">
          <a:xfrm>
            <a:off x="2003425" y="3549650"/>
            <a:ext cx="4660265" cy="442595"/>
          </a:xfrm>
          <a:prstGeom prst="rect">
            <a:avLst/>
          </a:prstGeom>
          <a:noFill/>
          <a:ln w="9525">
            <a:noFill/>
            <a:miter lim="800000"/>
          </a:ln>
          <a:effectLst>
            <a:outerShdw dist="17961" dir="13500000" algn="ctr" rotWithShape="0">
              <a:schemeClr val="bg1"/>
            </a:outerShdw>
          </a:effec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rPr>
              <a:t>缩短运输时间，提高物流速度，加快物流进程</a:t>
            </a:r>
            <a:endParaRPr kumimoji="1" lang="en-US" altLang="ko-KR"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endParaRPr>
          </a:p>
        </p:txBody>
      </p:sp>
      <p:sp>
        <p:nvSpPr>
          <p:cNvPr id="48" name="Rectangle 26"/>
          <p:cNvSpPr>
            <a:spLocks noChangeArrowheads="1"/>
          </p:cNvSpPr>
          <p:nvPr/>
        </p:nvSpPr>
        <p:spPr bwMode="auto">
          <a:xfrm>
            <a:off x="2003425" y="2475865"/>
            <a:ext cx="4214495" cy="442595"/>
          </a:xfrm>
          <a:prstGeom prst="rect">
            <a:avLst/>
          </a:prstGeom>
          <a:noFill/>
          <a:ln w="9525">
            <a:noFill/>
            <a:miter lim="800000"/>
          </a:ln>
          <a:effectLst>
            <a:outerShdw dist="17961" dir="13500000" algn="ctr" rotWithShape="0">
              <a:schemeClr val="bg1"/>
            </a:outerShdw>
          </a:effec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rPr>
              <a:t>有利于减少运输环节</a:t>
            </a:r>
            <a:endParaRPr kumimoji="1" lang="ko-KR" altLang="en-US" sz="2200" b="0" i="0" u="none" strike="noStrike" kern="1200" cap="none" spc="0" normalizeH="0" baseline="0" noProof="0" dirty="0">
              <a:ln>
                <a:noFill/>
              </a:ln>
              <a:solidFill>
                <a:srgbClr val="003366"/>
              </a:solidFill>
              <a:effectLst/>
              <a:uLnTx/>
              <a:uFillTx/>
              <a:latin typeface="黑体" panose="02010609060101010101" charset="-122"/>
              <a:ea typeface="HY견고딕" pitchFamily="2" charset="-127"/>
              <a:cs typeface="+mn-cs"/>
              <a:sym typeface="+mn-ea"/>
            </a:endParaRPr>
          </a:p>
        </p:txBody>
      </p:sp>
      <p:sp>
        <p:nvSpPr>
          <p:cNvPr id="49" name="Rectangle 27"/>
          <p:cNvSpPr>
            <a:spLocks noChangeArrowheads="1"/>
          </p:cNvSpPr>
          <p:nvPr/>
        </p:nvSpPr>
        <p:spPr bwMode="auto">
          <a:xfrm>
            <a:off x="2011680" y="4137025"/>
            <a:ext cx="4660265" cy="442595"/>
          </a:xfrm>
          <a:prstGeom prst="rect">
            <a:avLst/>
          </a:prstGeom>
          <a:noFill/>
          <a:ln w="9525">
            <a:noFill/>
            <a:miter lim="800000"/>
          </a:ln>
          <a:effectLst>
            <a:outerShdw dist="17961" dir="13500000" algn="ctr" rotWithShape="0">
              <a:schemeClr val="bg1"/>
            </a:outerShdw>
          </a:effectLst>
        </p:spPr>
        <p:txBody>
          <a:bodyPr wrap="none" anchor="ctr"/>
          <a:lstStyle/>
          <a:p>
            <a:pPr marL="0" marR="0" lvl="0" indent="0" algn="l" defTabSz="914400" rtl="0" eaLnBrk="1" fontAlgn="base" latinLnBrk="1" hangingPunct="1">
              <a:lnSpc>
                <a:spcPct val="100000"/>
              </a:lnSpc>
              <a:spcBef>
                <a:spcPct val="0"/>
              </a:spcBef>
              <a:spcAft>
                <a:spcPct val="0"/>
              </a:spcAft>
              <a:buClrTx/>
              <a:buSzTx/>
              <a:buFontTx/>
              <a:buNone/>
              <a:defRPr/>
            </a:pPr>
            <a:r>
              <a:rPr kumimoji="1" lang="zh-CN" altLang="en-US" sz="2200" b="0" i="0" u="none" strike="noStrike" kern="1200" cap="none" spc="0" normalizeH="0" baseline="0" noProof="0" dirty="0">
                <a:ln>
                  <a:noFill/>
                </a:ln>
                <a:solidFill>
                  <a:srgbClr val="003366"/>
                </a:solidFill>
                <a:effectLst/>
                <a:uLnTx/>
                <a:uFillTx/>
                <a:latin typeface="黑体" panose="02010609060101010101" charset="-122"/>
                <a:ea typeface="黑体" panose="02010609060101010101" charset="-122"/>
                <a:cs typeface="+mn-cs"/>
                <a:sym typeface="+mn-ea"/>
              </a:rPr>
              <a:t>节约运输费用，降低物流成本</a:t>
            </a:r>
            <a:endParaRPr kumimoji="1" lang="ko-KR" altLang="en-US" sz="2200" b="0" i="0" u="none" strike="noStrike" kern="1200" cap="none" spc="0" normalizeH="0" baseline="0" noProof="0" dirty="0">
              <a:ln>
                <a:noFill/>
              </a:ln>
              <a:solidFill>
                <a:srgbClr val="003366"/>
              </a:solidFill>
              <a:effectLst/>
              <a:uLnTx/>
              <a:uFillTx/>
              <a:latin typeface="黑体" panose="02010609060101010101" charset="-122"/>
              <a:ea typeface="HY견고딕" pitchFamily="2" charset="-127"/>
              <a:cs typeface="+mn-cs"/>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a:t>
            </a:r>
            <a:r>
              <a:rPr lang="zh-CN" altLang="en-US" sz="3600" b="1" baseline="-10416" dirty="0">
                <a:latin typeface="微软雅黑" panose="020B0503020204020204" pitchFamily="34" charset="-122"/>
                <a:ea typeface="微软雅黑" panose="020B0503020204020204" pitchFamily="34" charset="-122"/>
                <a:cs typeface="Times New Roman"/>
              </a:rPr>
              <a:t>三</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物流运输</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4284391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五、合理化运输</a:t>
              </a:r>
              <a:r>
                <a:rPr lang="en-US" altLang="zh-CN" b="1" dirty="0">
                  <a:solidFill>
                    <a:srgbClr val="0474B6"/>
                  </a:solidFill>
                  <a:latin typeface="华文楷体" panose="02010600040101010101" pitchFamily="2" charset="-122"/>
                  <a:ea typeface="华文楷体" panose="02010600040101010101" pitchFamily="2" charset="-122"/>
                  <a:sym typeface="+mn-ea"/>
                </a:rPr>
                <a:t>“</a:t>
              </a:r>
              <a:r>
                <a:rPr lang="zh-CN" altLang="en-US" b="1" dirty="0">
                  <a:solidFill>
                    <a:srgbClr val="0474B6"/>
                  </a:solidFill>
                  <a:latin typeface="华文楷体" panose="02010600040101010101" pitchFamily="2" charset="-122"/>
                  <a:ea typeface="华文楷体" panose="02010600040101010101" pitchFamily="2" charset="-122"/>
                  <a:sym typeface="+mn-ea"/>
                </a:rPr>
                <a:t>五要素</a:t>
              </a:r>
              <a:r>
                <a:rPr lang="en-US" altLang="zh-CN" b="1" dirty="0">
                  <a:solidFill>
                    <a:srgbClr val="0474B6"/>
                  </a:solidFill>
                  <a:latin typeface="华文楷体" panose="02010600040101010101" pitchFamily="2" charset="-122"/>
                  <a:ea typeface="华文楷体" panose="02010600040101010101" pitchFamily="2" charset="-122"/>
                  <a:sym typeface="+mn-ea"/>
                </a:rPr>
                <a:t>”</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2" name="AutoShape 3"/>
          <p:cNvSpPr>
            <a:spLocks noChangeArrowheads="1"/>
          </p:cNvSpPr>
          <p:nvPr/>
        </p:nvSpPr>
        <p:spPr bwMode="auto">
          <a:xfrm>
            <a:off x="1547813" y="1004253"/>
            <a:ext cx="5543550" cy="768350"/>
          </a:xfrm>
          <a:prstGeom prst="roundRect">
            <a:avLst>
              <a:gd name="adj" fmla="val 50000"/>
            </a:avLst>
          </a:prstGeom>
          <a:gradFill rotWithShape="1">
            <a:gsLst>
              <a:gs pos="0">
                <a:srgbClr val="99CC00"/>
              </a:gs>
              <a:gs pos="100000">
                <a:srgbClr val="99CC00">
                  <a:gamma/>
                  <a:shade val="56078"/>
                  <a:invGamma/>
                </a:srgbClr>
              </a:gs>
            </a:gsLst>
            <a:lin ang="5400000" scaled="1"/>
          </a:gradFill>
          <a:ln w="19050">
            <a:noFill/>
            <a:round/>
          </a:ln>
          <a:effectLst>
            <a:outerShdw dist="107763" dir="2700000" algn="ctr" rotWithShape="0">
              <a:srgbClr val="008080">
                <a:alpha val="50000"/>
              </a:srgbClr>
            </a:outerShdw>
          </a:effectLst>
        </p:spPr>
        <p:txBody>
          <a:bodyPr wrap="none" anchor="ctr"/>
          <a:lstStyle/>
          <a:p>
            <a:pPr marL="0" marR="0" lvl="0" indent="0" algn="ctr" defTabSz="914400" rtl="0" eaLnBrk="1" fontAlgn="base" latinLnBrk="1" hangingPunct="1">
              <a:lnSpc>
                <a:spcPct val="100000"/>
              </a:lnSpc>
              <a:spcBef>
                <a:spcPct val="0"/>
              </a:spcBef>
              <a:spcAft>
                <a:spcPct val="0"/>
              </a:spcAft>
              <a:buClrTx/>
              <a:buSzTx/>
              <a:buFont typeface="Wingdings" panose="05000000000000000000" pitchFamily="2" charset="2"/>
              <a:buNone/>
              <a:defRPr/>
            </a:pPr>
            <a:r>
              <a:rPr kumimoji="1" lang="zh-CN" altLang="en-US" sz="3200" b="0" i="0" u="none" strike="noStrike" kern="1200" cap="none" spc="0" normalizeH="0" baseline="0" noProof="0" dirty="0">
                <a:ln>
                  <a:noFill/>
                </a:ln>
                <a:solidFill>
                  <a:srgbClr val="FFFFFF"/>
                </a:solidFill>
                <a:effectLst/>
                <a:uLnTx/>
                <a:uFillTx/>
                <a:latin typeface="黑体" panose="02010609060101010101" charset="-122"/>
                <a:ea typeface="黑体" panose="02010609060101010101" charset="-122"/>
                <a:cs typeface="+mn-cs"/>
                <a:sym typeface="+mn-ea"/>
              </a:rPr>
              <a:t>合理运输“五要素”</a:t>
            </a:r>
            <a:endParaRPr kumimoji="1" lang="ko-KR" altLang="en-US" sz="3200" b="0" i="0" u="none" strike="noStrike" kern="1200" cap="none" spc="0" normalizeH="0" baseline="0" noProof="0" dirty="0">
              <a:ln>
                <a:noFill/>
              </a:ln>
              <a:solidFill>
                <a:srgbClr val="FFFFFF"/>
              </a:solidFill>
              <a:effectLst/>
              <a:uLnTx/>
              <a:uFillTx/>
              <a:latin typeface="黑体" panose="02010609060101010101" charset="-122"/>
              <a:ea typeface="HY각헤드라인M" pitchFamily="2" charset="-127"/>
              <a:cs typeface="+mn-cs"/>
              <a:sym typeface="+mn-ea"/>
            </a:endParaRPr>
          </a:p>
        </p:txBody>
      </p:sp>
      <p:grpSp>
        <p:nvGrpSpPr>
          <p:cNvPr id="9" name="组合 51"/>
          <p:cNvGrpSpPr/>
          <p:nvPr/>
        </p:nvGrpSpPr>
        <p:grpSpPr>
          <a:xfrm>
            <a:off x="467995" y="1772920"/>
            <a:ext cx="7561580" cy="1597025"/>
            <a:chOff x="555625" y="2216150"/>
            <a:chExt cx="7991475" cy="3028950"/>
          </a:xfrm>
        </p:grpSpPr>
        <p:sp>
          <p:nvSpPr>
            <p:cNvPr id="113683" name="Freeform 2"/>
            <p:cNvSpPr/>
            <p:nvPr/>
          </p:nvSpPr>
          <p:spPr>
            <a:xfrm>
              <a:off x="555625" y="2216150"/>
              <a:ext cx="7991475" cy="3028950"/>
            </a:xfrm>
            <a:custGeom>
              <a:avLst/>
              <a:gdLst/>
              <a:ahLst/>
              <a:cxnLst>
                <a:cxn ang="0">
                  <a:pos x="2502" y="0"/>
                </a:cxn>
                <a:cxn ang="0">
                  <a:pos x="1465" y="383"/>
                </a:cxn>
                <a:cxn ang="0">
                  <a:pos x="1783" y="383"/>
                </a:cxn>
                <a:cxn ang="0">
                  <a:pos x="0" y="1908"/>
                </a:cxn>
                <a:cxn ang="0">
                  <a:pos x="5034" y="1908"/>
                </a:cxn>
                <a:cxn ang="0">
                  <a:pos x="3229" y="383"/>
                </a:cxn>
                <a:cxn ang="0">
                  <a:pos x="3613" y="395"/>
                </a:cxn>
                <a:cxn ang="0">
                  <a:pos x="2502" y="0"/>
                </a:cxn>
              </a:cxnLst>
              <a:rect l="0" t="0" r="0" b="0"/>
              <a:pathLst>
                <a:path w="5034" h="1908">
                  <a:moveTo>
                    <a:pt x="2502" y="0"/>
                  </a:moveTo>
                  <a:lnTo>
                    <a:pt x="1465" y="383"/>
                  </a:lnTo>
                  <a:lnTo>
                    <a:pt x="1783" y="383"/>
                  </a:lnTo>
                  <a:lnTo>
                    <a:pt x="0" y="1908"/>
                  </a:lnTo>
                  <a:lnTo>
                    <a:pt x="5034" y="1908"/>
                  </a:lnTo>
                  <a:lnTo>
                    <a:pt x="3229" y="383"/>
                  </a:lnTo>
                  <a:lnTo>
                    <a:pt x="3613" y="395"/>
                  </a:lnTo>
                  <a:lnTo>
                    <a:pt x="2502" y="0"/>
                  </a:lnTo>
                  <a:close/>
                </a:path>
              </a:pathLst>
            </a:custGeom>
            <a:gradFill rotWithShape="1">
              <a:gsLst>
                <a:gs pos="0">
                  <a:srgbClr val="66CCFF"/>
                </a:gs>
                <a:gs pos="100000">
                  <a:srgbClr val="FFFFFF">
                    <a:alpha val="0"/>
                  </a:srgbClr>
                </a:gs>
              </a:gsLst>
              <a:lin ang="5400000" scaled="1"/>
              <a:tileRect/>
            </a:gradFill>
            <a:ln w="9525">
              <a:noFill/>
            </a:ln>
          </p:spPr>
          <p:txBody>
            <a:bodyPr/>
            <a:lstStyle/>
            <a:p>
              <a:endParaRPr lang="zh-CN" altLang="en-US"/>
            </a:p>
          </p:txBody>
        </p:sp>
        <p:sp>
          <p:nvSpPr>
            <p:cNvPr id="113684" name="WordArt 17"/>
            <p:cNvSpPr>
              <a:spLocks noTextEdit="1"/>
            </p:cNvSpPr>
            <p:nvPr/>
          </p:nvSpPr>
          <p:spPr>
            <a:xfrm>
              <a:off x="2824163" y="3392488"/>
              <a:ext cx="3328987" cy="403225"/>
            </a:xfrm>
            <a:prstGeom prst="rect">
              <a:avLst/>
            </a:prstGeom>
          </p:spPr>
          <p:txBody>
            <a:bodyPr wrap="none" fromWordArt="1">
              <a:prstTxWarp prst="textFadeUp">
                <a:avLst>
                  <a:gd name="adj" fmla="val 9903"/>
                </a:avLst>
              </a:prstTxWarp>
              <a:normAutofit fontScale="25000" lnSpcReduction="20000"/>
            </a:bodyPr>
            <a:lstStyle/>
            <a:p>
              <a:pPr algn="ctr"/>
              <a:r>
                <a:rPr lang="zh-CN" altLang="en-US" sz="3600" b="1">
                  <a:solidFill>
                    <a:srgbClr val="FFFFFF"/>
                  </a:solidFill>
                  <a:effectLst>
                    <a:outerShdw dist="35921" dir="2699999" algn="ctr" rotWithShape="0">
                      <a:srgbClr val="3333CC">
                        <a:alpha val="50000"/>
                      </a:srgbClr>
                    </a:outerShdw>
                  </a:effectLst>
                  <a:latin typeface="黑体" panose="02010609060101010101" charset="-122"/>
                  <a:ea typeface="黑体" panose="02010609060101010101" charset="-122"/>
                </a:rPr>
                <a:t>影响因素</a:t>
              </a:r>
            </a:p>
          </p:txBody>
        </p:sp>
      </p:grpSp>
      <p:grpSp>
        <p:nvGrpSpPr>
          <p:cNvPr id="11" name="组合 52"/>
          <p:cNvGrpSpPr/>
          <p:nvPr/>
        </p:nvGrpSpPr>
        <p:grpSpPr>
          <a:xfrm>
            <a:off x="395605" y="2787333"/>
            <a:ext cx="1474788" cy="2014537"/>
            <a:chOff x="527050" y="4110038"/>
            <a:chExt cx="1474788" cy="2014537"/>
          </a:xfrm>
        </p:grpSpPr>
        <p:sp>
          <p:nvSpPr>
            <p:cNvPr id="12" name="Oval 4"/>
            <p:cNvSpPr/>
            <p:nvPr/>
          </p:nvSpPr>
          <p:spPr>
            <a:xfrm>
              <a:off x="527050" y="4110038"/>
              <a:ext cx="1474788" cy="1473200"/>
            </a:xfrm>
            <a:prstGeom prst="ellipse">
              <a:avLst/>
            </a:prstGeom>
            <a:gradFill rotWithShape="1">
              <a:gsLst>
                <a:gs pos="0">
                  <a:srgbClr val="99CC00"/>
                </a:gs>
                <a:gs pos="100000">
                  <a:srgbClr val="283600"/>
                </a:gs>
              </a:gsLst>
              <a:path path="rect">
                <a:fillToRect r="100000" b="100000"/>
              </a:path>
              <a:tileRect/>
            </a:gradFill>
            <a:ln w="28575">
              <a:noFill/>
            </a:ln>
          </p:spPr>
          <p:txBody>
            <a:bodyPr wrap="none" anchor="ctr"/>
            <a:lstStyle/>
            <a:p>
              <a:pPr algn="ctr" latinLnBrk="1"/>
              <a:r>
                <a:rPr lang="zh-CN" altLang="en-US" b="0" dirty="0">
                  <a:solidFill>
                    <a:srgbClr val="FFFFFF"/>
                  </a:solidFill>
                  <a:latin typeface="黑体" panose="02010609060101010101" charset="-122"/>
                  <a:ea typeface="黑体" panose="02010609060101010101" charset="-122"/>
                </a:rPr>
                <a:t>运输</a:t>
              </a:r>
            </a:p>
            <a:p>
              <a:pPr algn="ctr" latinLnBrk="1"/>
              <a:r>
                <a:rPr lang="zh-CN" altLang="en-US" b="0" dirty="0">
                  <a:solidFill>
                    <a:srgbClr val="FFFFFF"/>
                  </a:solidFill>
                  <a:latin typeface="黑体" panose="02010609060101010101" charset="-122"/>
                  <a:ea typeface="黑体" panose="02010609060101010101" charset="-122"/>
                </a:rPr>
                <a:t>距离</a:t>
              </a:r>
              <a:endParaRPr lang="ko-KR" altLang="en-US" b="0" dirty="0">
                <a:solidFill>
                  <a:srgbClr val="FFFFFF"/>
                </a:solidFill>
                <a:latin typeface="黑体" panose="02010609060101010101" charset="-122"/>
                <a:ea typeface="HY각헤드라인M" pitchFamily="2" charset="-127"/>
              </a:endParaRPr>
            </a:p>
          </p:txBody>
        </p:sp>
        <p:sp>
          <p:nvSpPr>
            <p:cNvPr id="13" name="Oval 12"/>
            <p:cNvSpPr/>
            <p:nvPr/>
          </p:nvSpPr>
          <p:spPr>
            <a:xfrm>
              <a:off x="527050" y="572928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latin typeface="Arial" panose="020B0604020202020204" pitchFamily="34" charset="0"/>
                <a:ea typeface="宋体" panose="02010600030101010101" pitchFamily="2" charset="-122"/>
              </a:endParaRPr>
            </a:p>
          </p:txBody>
        </p:sp>
      </p:grpSp>
      <p:grpSp>
        <p:nvGrpSpPr>
          <p:cNvPr id="14" name="组合 53"/>
          <p:cNvGrpSpPr/>
          <p:nvPr/>
        </p:nvGrpSpPr>
        <p:grpSpPr>
          <a:xfrm>
            <a:off x="1987868" y="2808923"/>
            <a:ext cx="1538287" cy="2014537"/>
            <a:chOff x="2039938" y="4110038"/>
            <a:chExt cx="1538287" cy="2014537"/>
          </a:xfrm>
        </p:grpSpPr>
        <p:sp>
          <p:nvSpPr>
            <p:cNvPr id="15" name="Oval 6"/>
            <p:cNvSpPr/>
            <p:nvPr/>
          </p:nvSpPr>
          <p:spPr>
            <a:xfrm>
              <a:off x="2103438" y="4110038"/>
              <a:ext cx="1474787" cy="1473200"/>
            </a:xfrm>
            <a:prstGeom prst="ellipse">
              <a:avLst/>
            </a:prstGeom>
            <a:gradFill rotWithShape="1">
              <a:gsLst>
                <a:gs pos="0">
                  <a:srgbClr val="99CCFF"/>
                </a:gs>
                <a:gs pos="100000">
                  <a:srgbClr val="283643"/>
                </a:gs>
              </a:gsLst>
              <a:path path="rect">
                <a:fillToRect r="100000" b="100000"/>
              </a:path>
              <a:tileRect/>
            </a:gradFill>
            <a:ln w="28575">
              <a:noFill/>
            </a:ln>
          </p:spPr>
          <p:txBody>
            <a:bodyPr wrap="none" anchor="ctr"/>
            <a:lstStyle/>
            <a:p>
              <a:pPr algn="ctr" latinLnBrk="1"/>
              <a:r>
                <a:rPr lang="zh-CN" altLang="en-US" b="0" dirty="0">
                  <a:solidFill>
                    <a:srgbClr val="FFFFFF"/>
                  </a:solidFill>
                  <a:latin typeface="黑体" panose="02010609060101010101" charset="-122"/>
                  <a:ea typeface="黑体" panose="02010609060101010101" charset="-122"/>
                </a:rPr>
                <a:t>运输</a:t>
              </a:r>
            </a:p>
            <a:p>
              <a:pPr algn="ctr" latinLnBrk="1"/>
              <a:r>
                <a:rPr lang="zh-CN" altLang="en-US" b="0" dirty="0">
                  <a:solidFill>
                    <a:srgbClr val="FFFFFF"/>
                  </a:solidFill>
                  <a:latin typeface="黑体" panose="02010609060101010101" charset="-122"/>
                  <a:ea typeface="黑体" panose="02010609060101010101" charset="-122"/>
                </a:rPr>
                <a:t>环节</a:t>
              </a:r>
              <a:endParaRPr lang="ko-KR" altLang="en-US" b="0" dirty="0">
                <a:solidFill>
                  <a:srgbClr val="FFFFFF"/>
                </a:solidFill>
                <a:latin typeface="黑体" panose="02010609060101010101" charset="-122"/>
                <a:ea typeface="HY각헤드라인M" pitchFamily="2" charset="-127"/>
              </a:endParaRPr>
            </a:p>
          </p:txBody>
        </p:sp>
        <p:sp>
          <p:nvSpPr>
            <p:cNvPr id="16" name="Oval 13"/>
            <p:cNvSpPr/>
            <p:nvPr/>
          </p:nvSpPr>
          <p:spPr>
            <a:xfrm>
              <a:off x="2039938" y="5729288"/>
              <a:ext cx="1474787"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latin typeface="Arial" panose="020B0604020202020204" pitchFamily="34" charset="0"/>
                <a:ea typeface="宋体" panose="02010600030101010101" pitchFamily="2" charset="-122"/>
              </a:endParaRPr>
            </a:p>
          </p:txBody>
        </p:sp>
      </p:grpSp>
      <p:grpSp>
        <p:nvGrpSpPr>
          <p:cNvPr id="17" name="组合 18"/>
          <p:cNvGrpSpPr/>
          <p:nvPr/>
        </p:nvGrpSpPr>
        <p:grpSpPr>
          <a:xfrm>
            <a:off x="3707765" y="2808923"/>
            <a:ext cx="1490663" cy="2014537"/>
            <a:chOff x="3756025" y="4110038"/>
            <a:chExt cx="1490663" cy="2014537"/>
          </a:xfrm>
        </p:grpSpPr>
        <p:sp>
          <p:nvSpPr>
            <p:cNvPr id="18" name="Oval 5"/>
            <p:cNvSpPr/>
            <p:nvPr/>
          </p:nvSpPr>
          <p:spPr>
            <a:xfrm>
              <a:off x="3756025" y="4110038"/>
              <a:ext cx="1474788" cy="1473200"/>
            </a:xfrm>
            <a:prstGeom prst="ellipse">
              <a:avLst/>
            </a:prstGeom>
            <a:gradFill rotWithShape="1">
              <a:gsLst>
                <a:gs pos="0">
                  <a:srgbClr val="FF9900"/>
                </a:gs>
                <a:gs pos="100000">
                  <a:srgbClr val="432800"/>
                </a:gs>
              </a:gsLst>
              <a:path path="rect">
                <a:fillToRect r="100000" b="100000"/>
              </a:path>
              <a:tileRect/>
            </a:gradFill>
            <a:ln w="28575">
              <a:noFill/>
            </a:ln>
          </p:spPr>
          <p:txBody>
            <a:bodyPr wrap="none" anchor="ctr"/>
            <a:lstStyle/>
            <a:p>
              <a:pPr algn="ctr" latinLnBrk="1"/>
              <a:r>
                <a:rPr lang="zh-CN" altLang="en-US" b="0" dirty="0">
                  <a:solidFill>
                    <a:srgbClr val="FFFFFF"/>
                  </a:solidFill>
                  <a:latin typeface="黑体" panose="02010609060101010101" charset="-122"/>
                  <a:ea typeface="黑体" panose="02010609060101010101" charset="-122"/>
                </a:rPr>
                <a:t>运输</a:t>
              </a:r>
            </a:p>
            <a:p>
              <a:pPr algn="ctr" latinLnBrk="1"/>
              <a:r>
                <a:rPr lang="zh-CN" altLang="en-US" b="0" dirty="0">
                  <a:solidFill>
                    <a:srgbClr val="FFFFFF"/>
                  </a:solidFill>
                  <a:latin typeface="黑体" panose="02010609060101010101" charset="-122"/>
                  <a:ea typeface="黑体" panose="02010609060101010101" charset="-122"/>
                </a:rPr>
                <a:t>工具</a:t>
              </a:r>
              <a:endParaRPr lang="ko-KR" altLang="en-US" b="0" dirty="0">
                <a:solidFill>
                  <a:srgbClr val="FFFFFF"/>
                </a:solidFill>
                <a:latin typeface="黑体" panose="02010609060101010101" charset="-122"/>
                <a:ea typeface="HY각헤드라인M" pitchFamily="2" charset="-127"/>
              </a:endParaRPr>
            </a:p>
          </p:txBody>
        </p:sp>
        <p:sp>
          <p:nvSpPr>
            <p:cNvPr id="19" name="Oval 14"/>
            <p:cNvSpPr/>
            <p:nvPr/>
          </p:nvSpPr>
          <p:spPr>
            <a:xfrm>
              <a:off x="3771900" y="572928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latin typeface="Arial" panose="020B0604020202020204" pitchFamily="34" charset="0"/>
                <a:ea typeface="宋体" panose="02010600030101010101" pitchFamily="2" charset="-122"/>
              </a:endParaRPr>
            </a:p>
          </p:txBody>
        </p:sp>
      </p:grpSp>
      <p:sp>
        <p:nvSpPr>
          <p:cNvPr id="21" name="Oval 7"/>
          <p:cNvSpPr/>
          <p:nvPr/>
        </p:nvSpPr>
        <p:spPr>
          <a:xfrm>
            <a:off x="5363845" y="2809240"/>
            <a:ext cx="1475105" cy="1473200"/>
          </a:xfrm>
          <a:prstGeom prst="ellipse">
            <a:avLst/>
          </a:prstGeom>
          <a:gradFill rotWithShape="1">
            <a:gsLst>
              <a:gs pos="0">
                <a:srgbClr val="CC99FF"/>
              </a:gs>
              <a:gs pos="100000">
                <a:srgbClr val="362843"/>
              </a:gs>
            </a:gsLst>
            <a:path path="rect">
              <a:fillToRect r="100000" b="100000"/>
            </a:path>
            <a:tileRect/>
          </a:gradFill>
          <a:ln w="28575">
            <a:noFill/>
          </a:ln>
        </p:spPr>
        <p:txBody>
          <a:bodyPr wrap="none" anchor="ctr"/>
          <a:lstStyle/>
          <a:p>
            <a:pPr algn="ctr" latinLnBrk="1"/>
            <a:r>
              <a:rPr lang="zh-CN" altLang="en-US" b="0" dirty="0">
                <a:solidFill>
                  <a:srgbClr val="FFFFFF"/>
                </a:solidFill>
                <a:latin typeface="黑体" panose="02010609060101010101" charset="-122"/>
                <a:ea typeface="黑体" panose="02010609060101010101" charset="-122"/>
              </a:rPr>
              <a:t>运输</a:t>
            </a:r>
          </a:p>
          <a:p>
            <a:pPr algn="ctr" latinLnBrk="1"/>
            <a:r>
              <a:rPr lang="zh-CN" altLang="en-US" b="0" dirty="0">
                <a:solidFill>
                  <a:srgbClr val="FFFFFF"/>
                </a:solidFill>
                <a:latin typeface="黑体" panose="02010609060101010101" charset="-122"/>
                <a:ea typeface="黑体" panose="02010609060101010101" charset="-122"/>
              </a:rPr>
              <a:t>时间</a:t>
            </a:r>
            <a:endParaRPr lang="ko-KR" altLang="en-US" b="0" dirty="0">
              <a:solidFill>
                <a:srgbClr val="FFFFFF"/>
              </a:solidFill>
              <a:latin typeface="黑体" panose="02010609060101010101" charset="-122"/>
              <a:ea typeface="HY각헤드라인M" pitchFamily="2" charset="-127"/>
            </a:endParaRPr>
          </a:p>
        </p:txBody>
      </p:sp>
      <p:sp>
        <p:nvSpPr>
          <p:cNvPr id="25" name="Oval 10"/>
          <p:cNvSpPr/>
          <p:nvPr/>
        </p:nvSpPr>
        <p:spPr>
          <a:xfrm>
            <a:off x="7019925" y="2809240"/>
            <a:ext cx="1474470" cy="1473200"/>
          </a:xfrm>
          <a:prstGeom prst="ellipse">
            <a:avLst/>
          </a:prstGeom>
          <a:gradFill rotWithShape="1">
            <a:gsLst>
              <a:gs pos="0">
                <a:srgbClr val="FF6600"/>
              </a:gs>
              <a:gs pos="100000">
                <a:srgbClr val="431B00"/>
              </a:gs>
            </a:gsLst>
            <a:path path="rect">
              <a:fillToRect r="100000" b="100000"/>
            </a:path>
            <a:tileRect/>
          </a:gradFill>
          <a:ln w="28575">
            <a:noFill/>
          </a:ln>
        </p:spPr>
        <p:txBody>
          <a:bodyPr wrap="none" anchor="ctr"/>
          <a:lstStyle/>
          <a:p>
            <a:pPr algn="ctr" latinLnBrk="1"/>
            <a:r>
              <a:rPr lang="zh-CN" altLang="en-US" b="0" dirty="0">
                <a:solidFill>
                  <a:srgbClr val="FFFFFF"/>
                </a:solidFill>
                <a:latin typeface="黑体" panose="02010609060101010101" charset="-122"/>
                <a:ea typeface="黑体" panose="02010609060101010101" charset="-122"/>
              </a:rPr>
              <a:t>运输</a:t>
            </a:r>
          </a:p>
          <a:p>
            <a:pPr algn="ctr" latinLnBrk="1"/>
            <a:r>
              <a:rPr lang="zh-CN" altLang="en-US" b="0" dirty="0">
                <a:solidFill>
                  <a:srgbClr val="FFFFFF"/>
                </a:solidFill>
                <a:latin typeface="黑体" panose="02010609060101010101" charset="-122"/>
                <a:ea typeface="黑体" panose="02010609060101010101" charset="-122"/>
              </a:rPr>
              <a:t>费用</a:t>
            </a:r>
            <a:endParaRPr lang="ko-KR" altLang="en-US" b="0" dirty="0">
              <a:solidFill>
                <a:srgbClr val="FFFFFF"/>
              </a:solidFill>
              <a:latin typeface="黑体" panose="02010609060101010101" charset="-122"/>
              <a:ea typeface="HY각헤드라인M" pitchFamily="2" charset="-127"/>
            </a:endParaRPr>
          </a:p>
        </p:txBody>
      </p:sp>
      <p:sp>
        <p:nvSpPr>
          <p:cNvPr id="32" name="Oval 14"/>
          <p:cNvSpPr/>
          <p:nvPr/>
        </p:nvSpPr>
        <p:spPr>
          <a:xfrm>
            <a:off x="5292090" y="441610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latin typeface="Arial" panose="020B0604020202020204" pitchFamily="34" charset="0"/>
              <a:ea typeface="宋体" panose="02010600030101010101" pitchFamily="2" charset="-122"/>
            </a:endParaRPr>
          </a:p>
        </p:txBody>
      </p:sp>
      <p:sp>
        <p:nvSpPr>
          <p:cNvPr id="33" name="Oval 14"/>
          <p:cNvSpPr/>
          <p:nvPr/>
        </p:nvSpPr>
        <p:spPr>
          <a:xfrm>
            <a:off x="7019925" y="4416108"/>
            <a:ext cx="1474788" cy="395287"/>
          </a:xfrm>
          <a:prstGeom prst="ellipse">
            <a:avLst/>
          </a:prstGeom>
          <a:gradFill rotWithShape="1">
            <a:gsLst>
              <a:gs pos="0">
                <a:srgbClr val="3333CC">
                  <a:alpha val="29999"/>
                </a:srgbClr>
              </a:gs>
              <a:gs pos="100000">
                <a:srgbClr val="18185E">
                  <a:alpha val="0"/>
                </a:srgbClr>
              </a:gs>
            </a:gsLst>
            <a:path path="shape">
              <a:fillToRect l="50000" t="50000" r="50000" b="50000"/>
            </a:path>
            <a:tileRect/>
          </a:gradFill>
          <a:ln w="9525">
            <a:noFill/>
          </a:ln>
        </p:spPr>
        <p:txBody>
          <a:bodyPr wrap="none" anchor="ctr"/>
          <a:lstStyle/>
          <a:p>
            <a:pPr algn="r"/>
            <a:endParaRPr lang="zh-CN" altLang="zh-CN"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六、合理化运输原则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915035"/>
            <a:ext cx="2540000" cy="398780"/>
          </a:xfrm>
          <a:prstGeom prst="rect">
            <a:avLst/>
          </a:prstGeom>
          <a:noFill/>
        </p:spPr>
        <p:txBody>
          <a:bodyPr wrap="square" rtlCol="0" anchor="t">
            <a:spAutoFit/>
          </a:bodyPr>
          <a:lstStyle/>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避免运力选择不当</a:t>
            </a:r>
          </a:p>
        </p:txBody>
      </p:sp>
      <p:sp>
        <p:nvSpPr>
          <p:cNvPr id="4" name="文本框 3"/>
          <p:cNvSpPr txBox="1"/>
          <p:nvPr/>
        </p:nvSpPr>
        <p:spPr>
          <a:xfrm>
            <a:off x="252095" y="1219200"/>
            <a:ext cx="8505190" cy="3554819"/>
          </a:xfrm>
          <a:prstGeom prst="rect">
            <a:avLst/>
          </a:prstGeom>
          <a:noFill/>
        </p:spPr>
        <p:txBody>
          <a:bodyPr wrap="square" rtlCol="0" anchor="t">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）弃水走陆：</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在可以同时利用水运及陆运时，放弃成本费用较低的水运或水陆联运，而选择成本费用较高的铁路或公路进行的运输。</a:t>
            </a:r>
          </a:p>
          <a:p>
            <a:pPr>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）铁路或大型船舶的过近运输：</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不足铁路、水路大型船舶的经济运行里程，却选择利用这些运力来组织运输的现象</a:t>
            </a:r>
          </a:p>
          <a:p>
            <a:pPr>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）“大马拉小车”：</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不根据承运货物数量及重量选择运输工具，造成过分超载、损坏车辆及货物不满载、浪费运力的</a:t>
            </a:r>
            <a:r>
              <a:rPr lang="zh-CN" altLang="en-US" sz="1400" dirty="0" smtClean="0">
                <a:latin typeface="微软雅黑" panose="020B0503020204020204" pitchFamily="34" charset="-122"/>
                <a:ea typeface="微软雅黑" panose="020B0503020204020204" pitchFamily="34" charset="-122"/>
                <a:cs typeface="微软雅黑" panose="020B0503020204020204" pitchFamily="34" charset="-122"/>
              </a:rPr>
              <a:t>现象</a:t>
            </a:r>
            <a:endParaRPr lang="en-US" altLang="zh-CN" sz="1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在探讨不同运输方式的选择时</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，社会责任，</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如选择低碳环保的运输方式，减少碳排放。通过案例</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分析</a:t>
            </a:r>
            <a:r>
              <a:rPr lang="zh-CN" altLang="en-US" b="1" smtClean="0">
                <a:latin typeface="微软雅黑" panose="020B0503020204020204" pitchFamily="34" charset="-122"/>
                <a:ea typeface="微软雅黑" panose="020B0503020204020204" pitchFamily="34" charset="-122"/>
                <a:cs typeface="微软雅黑" panose="020B0503020204020204" pitchFamily="34" charset="-122"/>
              </a:rPr>
              <a:t>，理解</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企业在追求经济效益的同时，也应承担社会责任。</a:t>
            </a:r>
          </a:p>
          <a:p>
            <a:pPr>
              <a:lnSpc>
                <a:spcPct val="15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六、合理化运输原则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2095" y="987425"/>
            <a:ext cx="2540000" cy="368300"/>
          </a:xfrm>
          <a:prstGeom prst="rect">
            <a:avLst/>
          </a:prstGeom>
          <a:noFill/>
        </p:spPr>
        <p:txBody>
          <a:bodyPr wrap="square" rtlCol="0" anchor="t">
            <a:spAutoFit/>
          </a:bodyPr>
          <a:lstStyle/>
          <a:p>
            <a:r>
              <a:rPr lang="en-US" altLang="zh-C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避免不合理运输</a:t>
            </a:r>
          </a:p>
        </p:txBody>
      </p:sp>
      <p:sp>
        <p:nvSpPr>
          <p:cNvPr id="5" name="文本框 4"/>
          <p:cNvSpPr txBox="1"/>
          <p:nvPr/>
        </p:nvSpPr>
        <p:spPr>
          <a:xfrm>
            <a:off x="611560" y="1516357"/>
            <a:ext cx="3796030" cy="1289905"/>
          </a:xfrm>
          <a:prstGeom prst="rect">
            <a:avLst/>
          </a:prstGeom>
          <a:noFill/>
        </p:spPr>
        <p:txBody>
          <a:bodyPr wrap="square" rtlCol="0" anchor="t">
            <a:spAutoFit/>
          </a:bodyPr>
          <a:lstStyle/>
          <a:p>
            <a:pPr>
              <a:lnSpc>
                <a:spcPct val="15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.单程空驶</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2.舍近求远</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3.无效运输</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六、合理化运输原则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63855" y="915670"/>
            <a:ext cx="6487795" cy="368300"/>
          </a:xfrm>
          <a:prstGeom prst="rect">
            <a:avLst/>
          </a:prstGeom>
          <a:noFill/>
        </p:spPr>
        <p:txBody>
          <a:bodyPr wrap="square" rtlCol="0" anchor="t">
            <a:spAutoFit/>
          </a:bodyPr>
          <a:lstStyle/>
          <a:p>
            <a:r>
              <a:rPr lang="en-US" altLang="zh-C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提高车船装载技术和装载质量</a:t>
            </a:r>
          </a:p>
        </p:txBody>
      </p:sp>
      <p:sp>
        <p:nvSpPr>
          <p:cNvPr id="5" name="文本框 4"/>
          <p:cNvSpPr txBox="1"/>
          <p:nvPr/>
        </p:nvSpPr>
        <p:spPr>
          <a:xfrm>
            <a:off x="180975" y="1283970"/>
            <a:ext cx="8540115" cy="1705403"/>
          </a:xfrm>
          <a:prstGeom prst="rect">
            <a:avLst/>
          </a:prstGeom>
          <a:noFill/>
        </p:spPr>
        <p:txBody>
          <a:bodyPr wrap="square" rtlCol="0" anchor="t">
            <a:spAutoFit/>
          </a:bodyPr>
          <a:lstStyle/>
          <a:p>
            <a:pPr>
              <a:lnSpc>
                <a:spcPct val="15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）合理选择车船</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）实行物品货物轻重搭配</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）采用合适的包装形状</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）实行科学的物品货物装载排列方法</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六、合理化运输原则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94970" y="1059815"/>
            <a:ext cx="6487795" cy="368300"/>
          </a:xfrm>
          <a:prstGeom prst="rect">
            <a:avLst/>
          </a:prstGeom>
          <a:noFill/>
        </p:spPr>
        <p:txBody>
          <a:bodyPr wrap="square" rtlCol="0" anchor="t">
            <a:spAutoFit/>
          </a:bodyPr>
          <a:lstStyle/>
          <a:p>
            <a:r>
              <a:rPr lang="en-US" altLang="zh-C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推广先进实用的运输技术方式</a:t>
            </a:r>
          </a:p>
        </p:txBody>
      </p:sp>
      <p:sp>
        <p:nvSpPr>
          <p:cNvPr id="5" name="文本框 4"/>
          <p:cNvSpPr txBox="1"/>
          <p:nvPr/>
        </p:nvSpPr>
        <p:spPr>
          <a:xfrm>
            <a:off x="180975" y="1428115"/>
            <a:ext cx="8540115" cy="1338828"/>
          </a:xfrm>
          <a:prstGeom prst="rect">
            <a:avLst/>
          </a:prstGeom>
          <a:noFill/>
        </p:spPr>
        <p:txBody>
          <a:bodyPr wrap="square" rtlCol="0" anchor="t">
            <a:spAutoFit/>
          </a:bodyPr>
          <a:lstStyle/>
          <a:p>
            <a:pPr>
              <a:lnSpc>
                <a:spcPct val="150000"/>
              </a:lnSpc>
            </a:pPr>
            <a:r>
              <a:rPr lang="en-US" dirty="0" smtClean="0">
                <a:latin typeface="微软雅黑" panose="020B0503020204020204" pitchFamily="34" charset="-122"/>
                <a:ea typeface="微软雅黑" panose="020B0503020204020204" pitchFamily="34" charset="-122"/>
                <a:cs typeface="微软雅黑" panose="020B0503020204020204" pitchFamily="34" charset="-122"/>
              </a:rPr>
              <a:t>      </a:t>
            </a:r>
            <a:r>
              <a:rPr dirty="0" smtClean="0">
                <a:latin typeface="微软雅黑" panose="020B0503020204020204" pitchFamily="34" charset="-122"/>
                <a:ea typeface="微软雅黑" panose="020B0503020204020204" pitchFamily="34" charset="-122"/>
                <a:cs typeface="微软雅黑" panose="020B0503020204020204" pitchFamily="34" charset="-122"/>
              </a:rPr>
              <a:t>1</a:t>
            </a:r>
            <a:r>
              <a:rPr dirty="0">
                <a:latin typeface="微软雅黑" panose="020B0503020204020204" pitchFamily="34" charset="-122"/>
                <a:ea typeface="微软雅黑" panose="020B0503020204020204" pitchFamily="34" charset="-122"/>
                <a:cs typeface="微软雅黑" panose="020B0503020204020204" pitchFamily="34" charset="-122"/>
              </a:rPr>
              <a:t>.集装箱运输</a:t>
            </a:r>
          </a:p>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a:latin typeface="微软雅黑" panose="020B0503020204020204" pitchFamily="34" charset="-122"/>
                <a:ea typeface="微软雅黑" panose="020B0503020204020204" pitchFamily="34" charset="-122"/>
                <a:cs typeface="微软雅黑" panose="020B0503020204020204" pitchFamily="34" charset="-122"/>
              </a:rPr>
              <a:t>2.散装运输</a:t>
            </a:r>
          </a:p>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a:latin typeface="微软雅黑" panose="020B0503020204020204" pitchFamily="34" charset="-122"/>
                <a:ea typeface="微软雅黑" panose="020B0503020204020204" pitchFamily="34" charset="-122"/>
                <a:cs typeface="微软雅黑" panose="020B0503020204020204" pitchFamily="34" charset="-122"/>
              </a:rPr>
              <a:t>3.</a:t>
            </a:r>
            <a:r>
              <a:rPr dirty="0" smtClean="0">
                <a:latin typeface="微软雅黑" panose="020B0503020204020204" pitchFamily="34" charset="-122"/>
                <a:ea typeface="微软雅黑" panose="020B0503020204020204" pitchFamily="34" charset="-122"/>
                <a:cs typeface="微软雅黑" panose="020B0503020204020204" pitchFamily="34" charset="-122"/>
              </a:rPr>
              <a:t>冷藏运输</a:t>
            </a:r>
            <a:r>
              <a:rPr lang="en-US" dirty="0" smtClean="0">
                <a:latin typeface="微软雅黑" panose="020B0503020204020204" pitchFamily="34" charset="-122"/>
                <a:ea typeface="微软雅黑" panose="020B0503020204020204" pitchFamily="34" charset="-122"/>
                <a:cs typeface="微软雅黑" panose="020B0503020204020204" pitchFamily="34" charset="-122"/>
              </a:rPr>
              <a:t>   </a:t>
            </a:r>
            <a:endParaRPr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总结</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b="0">
                <a:solidFill>
                  <a:srgbClr val="333333"/>
                </a:solidFill>
                <a:latin typeface="宋体" panose="02010600030101010101" pitchFamily="2" charset="-122"/>
              </a:rPr>
              <a:t> </a:t>
            </a:r>
            <a:endParaRPr lang="zh-CN" altLang="en-US"/>
          </a:p>
        </p:txBody>
      </p:sp>
      <p:sp>
        <p:nvSpPr>
          <p:cNvPr id="5" name="文本框 4"/>
          <p:cNvSpPr txBox="1"/>
          <p:nvPr/>
        </p:nvSpPr>
        <p:spPr>
          <a:xfrm>
            <a:off x="180975" y="1428115"/>
            <a:ext cx="8540115" cy="2492990"/>
          </a:xfrm>
          <a:prstGeom prst="rect">
            <a:avLst/>
          </a:prstGeom>
          <a:noFill/>
        </p:spPr>
        <p:txBody>
          <a:bodyPr wrap="square" rtlCol="0" anchor="t">
            <a:spAutoFit/>
          </a:bodyPr>
          <a:lstStyle/>
          <a:p>
            <a:pPr algn="ctr">
              <a:lnSpc>
                <a:spcPct val="15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运输的概念和功能</a:t>
            </a:r>
          </a:p>
          <a:p>
            <a:pPr algn="ctr">
              <a:lnSpc>
                <a:spcPct val="15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运输业的产品特点</a:t>
            </a:r>
          </a:p>
          <a:p>
            <a:pPr algn="ctr">
              <a:lnSpc>
                <a:spcPct val="15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五种运输方式的优缺点</a:t>
            </a:r>
          </a:p>
          <a:p>
            <a:pPr algn="ctr">
              <a:lnSpc>
                <a:spcPct val="150000"/>
              </a:lnSpc>
            </a:pP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作业</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180975" y="1428115"/>
            <a:ext cx="8540115" cy="874407"/>
          </a:xfrm>
          <a:prstGeom prst="rect">
            <a:avLst/>
          </a:prstGeom>
          <a:noFill/>
        </p:spPr>
        <p:txBody>
          <a:bodyPr wrap="square" rtlCol="0" anchor="t">
            <a:spAutoFit/>
          </a:bodyPr>
          <a:lstStyle/>
          <a:p>
            <a:pPr>
              <a:lnSpc>
                <a:spcPct val="150000"/>
              </a:lnSpc>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五种运输方式的特点，试比较分析</a:t>
            </a:r>
          </a:p>
          <a:p>
            <a:pPr>
              <a:lnSpc>
                <a:spcPct val="150000"/>
              </a:lnSpc>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1322224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习题巩固</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179705" y="915670"/>
            <a:ext cx="8689975" cy="3784600"/>
          </a:xfrm>
          <a:prstGeom prst="rect">
            <a:avLst/>
          </a:prstGeom>
          <a:noFill/>
          <a:ln w="9525">
            <a:noFill/>
          </a:ln>
        </p:spPr>
        <p:txBody>
          <a:bodyPr wrap="square">
            <a:spAutoFit/>
          </a:bodyPr>
          <a:lstStyle/>
          <a:p>
            <a:r>
              <a:rPr lang="en-US" altLang="zh-CN"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、具有运量大、速度快、全天候、成本低等优势的运输形式是（</a:t>
            </a:r>
            <a:r>
              <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、公路运输</a:t>
            </a:r>
            <a:r>
              <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B</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、水路运输</a:t>
            </a:r>
            <a:r>
              <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C</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、铁路运输</a:t>
            </a:r>
            <a:r>
              <a:rPr 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D</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、航空运输</a:t>
            </a:r>
          </a:p>
          <a:p>
            <a:endPar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能实现门到门运输服务的运输方式是（  ）.</a:t>
            </a:r>
          </a:p>
          <a:p>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A、公路运输    B、水路运输    C、铁路运输   D、航空运输</a:t>
            </a:r>
          </a:p>
          <a:p>
            <a:endPar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、能承担“微血管”和“大动脉”双重作用的运输方式是（  ）</a:t>
            </a:r>
          </a:p>
          <a:p>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A、公路运输    B、水路运输    C、铁路运输   D、航空运输</a:t>
            </a:r>
          </a:p>
          <a:p>
            <a:endPar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、可以实现长程、巨量运输，一次性成本投入，非常适合大宗货物的运输方式是： （   ）</a:t>
            </a:r>
          </a:p>
          <a:p>
            <a:r>
              <a:rPr lang="zh-CN" altLang="en-US" sz="2000" b="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A、公路运输    B、水路运输    C、铁路运输   D、航空运输</a:t>
            </a:r>
          </a:p>
        </p:txBody>
      </p:sp>
    </p:spTree>
    <p:extLst>
      <p:ext uri="{BB962C8B-B14F-4D97-AF65-F5344CB8AC3E}">
        <p14:creationId xmlns:p14="http://schemas.microsoft.com/office/powerpoint/2010/main" val="7096526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539157"/>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）了解运输的概念、运输业的概念和特征、运输产品的特点</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）理解运输的功能、运输需求的特征</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）掌握五种运输方式以及国际多式联运</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能够根据商品的特点，正确选择商品的运输方式</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树立选择合理运输</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方式</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的意识</a:t>
            </a:r>
          </a:p>
        </p:txBody>
      </p:sp>
      <p:sp>
        <p:nvSpPr>
          <p:cNvPr id="16" name="文本框 15"/>
          <p:cNvSpPr txBox="1"/>
          <p:nvPr/>
        </p:nvSpPr>
        <p:spPr>
          <a:xfrm>
            <a:off x="6332892" y="1504505"/>
            <a:ext cx="2331720" cy="2862322"/>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五种运输方式的特点和优缺点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运输的的功能、五种运输方式</a:t>
            </a:r>
          </a:p>
        </p:txBody>
      </p:sp>
    </p:spTree>
    <p:extLst>
      <p:ext uri="{BB962C8B-B14F-4D97-AF65-F5344CB8AC3E}">
        <p14:creationId xmlns:p14="http://schemas.microsoft.com/office/powerpoint/2010/main" val="18194818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0" y="15519"/>
            <a:ext cx="8202114" cy="954107"/>
            <a:chOff x="8999" y="122929"/>
            <a:chExt cx="10290175" cy="906752"/>
          </a:xfrm>
        </p:grpSpPr>
        <p:sp>
          <p:nvSpPr>
            <p:cNvPr id="5126" name="文本框 57"/>
            <p:cNvSpPr txBox="1">
              <a:spLocks noChangeArrowheads="1"/>
            </p:cNvSpPr>
            <p:nvPr/>
          </p:nvSpPr>
          <p:spPr bwMode="auto">
            <a:xfrm>
              <a:off x="324550" y="122929"/>
              <a:ext cx="8416714" cy="90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案例</a:t>
              </a:r>
              <a:r>
                <a:rPr lang="zh-CN" altLang="en-US" b="1" dirty="0" smtClean="0">
                  <a:solidFill>
                    <a:srgbClr val="0474B6"/>
                  </a:solidFill>
                  <a:latin typeface="华文楷体" panose="02010600040101010101" pitchFamily="2" charset="-122"/>
                  <a:ea typeface="华文楷体" panose="02010600040101010101" pitchFamily="2" charset="-122"/>
                  <a:sym typeface="+mn-ea"/>
                </a:rPr>
                <a:t>引入</a:t>
              </a:r>
              <a:r>
                <a:rPr lang="en-US" altLang="zh-CN"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smtClean="0">
                  <a:solidFill>
                    <a:srgbClr val="0474B6"/>
                  </a:solidFill>
                  <a:latin typeface="华文楷体" panose="02010600040101010101" pitchFamily="2" charset="-122"/>
                  <a:ea typeface="华文楷体" panose="02010600040101010101" pitchFamily="2" charset="-122"/>
                  <a:sym typeface="+mn-ea"/>
                </a:rPr>
                <a:t>沃</a:t>
              </a:r>
              <a:r>
                <a:rPr lang="zh-CN" altLang="en-US" b="1" dirty="0">
                  <a:solidFill>
                    <a:srgbClr val="0474B6"/>
                  </a:solidFill>
                  <a:latin typeface="华文楷体" panose="02010600040101010101" pitchFamily="2" charset="-122"/>
                  <a:ea typeface="华文楷体" panose="02010600040101010101" pitchFamily="2" charset="-122"/>
                  <a:sym typeface="+mn-ea"/>
                </a:rPr>
                <a:t>尔玛超市如何降低运输成本</a:t>
              </a:r>
            </a:p>
          </p:txBody>
        </p:sp>
        <p:cxnSp>
          <p:nvCxnSpPr>
            <p:cNvPr id="59" name="直接连接符 58"/>
            <p:cNvCxnSpPr/>
            <p:nvPr/>
          </p:nvCxnSpPr>
          <p:spPr>
            <a:xfrm>
              <a:off x="8999" y="616669"/>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0" y="627534"/>
            <a:ext cx="8699417" cy="4464496"/>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07504" y="603869"/>
            <a:ext cx="8706172" cy="4555542"/>
          </a:xfrm>
          <a:prstGeom prst="rect">
            <a:avLst/>
          </a:prstGeom>
          <a:noFill/>
        </p:spPr>
        <p:txBody>
          <a:bodyPr wrap="square" rtlCol="0" anchor="t">
            <a:spAutoFit/>
          </a:bodyPr>
          <a:lstStyle/>
          <a:p>
            <a:pPr>
              <a:lnSpc>
                <a:spcPts val="25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合理选择运输</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工具</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根据</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不同货物的形状、价格、运输批量、交货日期、到达地点等情况，来选取适当的运输工具。 因为运输工具的经济性和迅速性、安全性、便利性之间有相互制约的关系，所以，在控制运输成本时，必须对运输工具所具有的特性进行综合评价，才能作出合理选择运输工具的策略</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拥有适当</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车辆</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车辆</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的拥有台数要根据发货量的多少确定。 拥有台数过少，发货量多时，会出现车辆不足的现象。 相反，拥有台数过多，发货量少时，会出现车辆闲置的现象，造成浪赞。 所以，对运输部门来讲，拥有适当车辆是极为重要的</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优化仓库</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布局</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       从</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运输成本控制角度看，成本的降低是由于使用了仓库以达到最大的集运而取得的。 通过优化仓库布局即优化仓库网络达到运输成本最小化，建立一个仓库合理化的基本经济原则是集运。 一个制造商通常在广泛的地理市场区域中出卖产品，如果客户的订货是少量的，那么集运的潜力可以使一个仓库在经济上实现合理化</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0" y="15519"/>
            <a:ext cx="8202114" cy="954107"/>
            <a:chOff x="8999" y="122929"/>
            <a:chExt cx="10290175" cy="906752"/>
          </a:xfrm>
        </p:grpSpPr>
        <p:sp>
          <p:nvSpPr>
            <p:cNvPr id="5126" name="文本框 57"/>
            <p:cNvSpPr txBox="1">
              <a:spLocks noChangeArrowheads="1"/>
            </p:cNvSpPr>
            <p:nvPr/>
          </p:nvSpPr>
          <p:spPr bwMode="auto">
            <a:xfrm>
              <a:off x="324550" y="122929"/>
              <a:ext cx="8416714" cy="90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案例</a:t>
              </a:r>
              <a:r>
                <a:rPr lang="zh-CN" altLang="en-US" b="1" dirty="0" smtClean="0">
                  <a:solidFill>
                    <a:srgbClr val="0474B6"/>
                  </a:solidFill>
                  <a:latin typeface="华文楷体" panose="02010600040101010101" pitchFamily="2" charset="-122"/>
                  <a:ea typeface="华文楷体" panose="02010600040101010101" pitchFamily="2" charset="-122"/>
                  <a:sym typeface="+mn-ea"/>
                </a:rPr>
                <a:t>引入</a:t>
              </a:r>
              <a:r>
                <a:rPr lang="en-US" altLang="zh-CN" b="1" dirty="0" smtClean="0">
                  <a:solidFill>
                    <a:srgbClr val="0474B6"/>
                  </a:solidFill>
                  <a:latin typeface="华文楷体" panose="02010600040101010101" pitchFamily="2" charset="-122"/>
                  <a:ea typeface="华文楷体" panose="02010600040101010101" pitchFamily="2" charset="-122"/>
                  <a:sym typeface="+mn-ea"/>
                </a:rPr>
                <a:t>---</a:t>
              </a:r>
              <a:r>
                <a:rPr lang="zh-CN" altLang="en-US" b="1" dirty="0" smtClean="0">
                  <a:solidFill>
                    <a:srgbClr val="0474B6"/>
                  </a:solidFill>
                  <a:latin typeface="华文楷体" panose="02010600040101010101" pitchFamily="2" charset="-122"/>
                  <a:ea typeface="华文楷体" panose="02010600040101010101" pitchFamily="2" charset="-122"/>
                  <a:sym typeface="+mn-ea"/>
                </a:rPr>
                <a:t>沃</a:t>
              </a:r>
              <a:r>
                <a:rPr lang="zh-CN" altLang="en-US" b="1" dirty="0">
                  <a:solidFill>
                    <a:srgbClr val="0474B6"/>
                  </a:solidFill>
                  <a:latin typeface="华文楷体" panose="02010600040101010101" pitchFamily="2" charset="-122"/>
                  <a:ea typeface="华文楷体" panose="02010600040101010101" pitchFamily="2" charset="-122"/>
                  <a:sym typeface="+mn-ea"/>
                </a:rPr>
                <a:t>尔玛超市如何降低运输成本</a:t>
              </a:r>
            </a:p>
          </p:txBody>
        </p:sp>
        <p:cxnSp>
          <p:nvCxnSpPr>
            <p:cNvPr id="59" name="直接连接符 58"/>
            <p:cNvCxnSpPr/>
            <p:nvPr/>
          </p:nvCxnSpPr>
          <p:spPr>
            <a:xfrm>
              <a:off x="8999" y="616669"/>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0" y="627534"/>
            <a:ext cx="8699417" cy="4464496"/>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107504" y="603869"/>
            <a:ext cx="8706172" cy="3593741"/>
          </a:xfrm>
          <a:prstGeom prst="rect">
            <a:avLst/>
          </a:prstGeom>
          <a:noFill/>
        </p:spPr>
        <p:txBody>
          <a:bodyPr wrap="square" rtlCol="0" anchor="t">
            <a:spAutoFit/>
          </a:bodyPr>
          <a:lstStyle/>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开展</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集运</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方式</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运输成本</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控制的一个焦点是保留与大批量运输联系在一起的运输经济性。 越大，每吨公里的费串就越低。 为了在以时间为基础的战略中维持运输成本，相当大的管理注意力被引导到为实现运输集运的好处而开发独特的方法上。 为计划集运，必须具有可靠的有关现今和计划中的库存情况的信息，为了将来集运装载，同样也需要保存或实行有计划的生产。 实际上，集运必须在订货处理及选择前作出计划，避免耽误。 所有集运的方面都要求涉及计划活动的及时相关的信息</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推行</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直运</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战略</a:t>
            </a:r>
            <a:endPar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ts val="25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任何</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一个物流系统都必须考虑服务水平与成本这两项重要因素。 直接运送战略似乎在服务及成本上都处于不利地位。 因为直接运送比由当地的仓库送货至顾客要侵；而且，由于通常顾客的订购量都很小，因此运送成本也较高。</a:t>
            </a:r>
          </a:p>
        </p:txBody>
      </p:sp>
      <p:sp>
        <p:nvSpPr>
          <p:cNvPr id="2" name="矩形 1"/>
          <p:cNvSpPr/>
          <p:nvPr/>
        </p:nvSpPr>
        <p:spPr>
          <a:xfrm>
            <a:off x="107504" y="4388482"/>
            <a:ext cx="8481498" cy="507831"/>
          </a:xfrm>
          <a:prstGeom prst="rect">
            <a:avLst/>
          </a:prstGeom>
        </p:spPr>
        <p:txBody>
          <a:bodyPr wrap="square">
            <a:spAutoFit/>
          </a:bodyPr>
          <a:lstStyle/>
          <a:p>
            <a:pPr>
              <a:lnSpc>
                <a:spcPct val="150000"/>
              </a:lnSpc>
            </a:pP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err="1"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思考</a:t>
            </a:r>
            <a:r>
              <a:rPr lang="en-US" altLang="zh-CN" dirty="0" smtClean="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沃</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尔玛是如何降低运输成本</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7382523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3220"/>
            <a:chOff x="152400" y="413694"/>
            <a:chExt cx="10290175" cy="497251"/>
          </a:xfrm>
        </p:grpSpPr>
        <p:sp>
          <p:nvSpPr>
            <p:cNvPr id="5126" name="文本框 57"/>
            <p:cNvSpPr txBox="1">
              <a:spLocks noChangeArrowheads="1"/>
            </p:cNvSpPr>
            <p:nvPr/>
          </p:nvSpPr>
          <p:spPr bwMode="auto">
            <a:xfrm>
              <a:off x="269240" y="413694"/>
              <a:ext cx="8416714" cy="49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华文楷体" panose="02010600040101010101" pitchFamily="2" charset="-122"/>
                  <a:ea typeface="华文楷体" panose="02010600040101010101" pitchFamily="2" charset="-122"/>
                  <a:sym typeface="+mn-ea"/>
                </a:rPr>
                <a:t>一、运输的含义及</a:t>
              </a:r>
              <a:r>
                <a:rPr lang="zh-CN" altLang="en-US" b="1" dirty="0" smtClean="0">
                  <a:solidFill>
                    <a:srgbClr val="0474B6"/>
                  </a:solidFill>
                  <a:latin typeface="华文楷体" panose="02010600040101010101" pitchFamily="2" charset="-122"/>
                  <a:ea typeface="华文楷体" panose="02010600040101010101" pitchFamily="2" charset="-122"/>
                  <a:sym typeface="+mn-ea"/>
                </a:rPr>
                <a:t>原理</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29565" y="1131570"/>
            <a:ext cx="4314825" cy="3415030"/>
          </a:xfrm>
          <a:prstGeom prst="rect">
            <a:avLst/>
          </a:prstGeom>
          <a:noFill/>
        </p:spPr>
        <p:txBody>
          <a:bodyPr wrap="square" rtlCol="0" anchor="t">
            <a:spAutoFit/>
          </a:bodyPr>
          <a:lstStyle/>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运输的含义</a:t>
            </a: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运输是指物品借助动力在空间上所发生的位置移动。</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en-US" altLang="zh-CN">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运输和搬运的区别在于：</a:t>
            </a:r>
            <a:r>
              <a:rPr lang="en-US" altLang="zh-CN">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运输是在较大范围内的活动；搬运是在同一地域内的活动。</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运输是物流主要功能要素之一，承担了物流过程中很大一部分责任。</a:t>
            </a:r>
          </a:p>
        </p:txBody>
      </p:sp>
      <p:pic>
        <p:nvPicPr>
          <p:cNvPr id="100" name="图片 99"/>
          <p:cNvPicPr/>
          <p:nvPr/>
        </p:nvPicPr>
        <p:blipFill>
          <a:blip r:embed="rId3"/>
          <a:stretch>
            <a:fillRect/>
          </a:stretch>
        </p:blipFill>
        <p:spPr>
          <a:xfrm>
            <a:off x="4644390" y="1491615"/>
            <a:ext cx="3878580" cy="2821305"/>
          </a:xfrm>
          <a:prstGeom prst="rect">
            <a:avLst/>
          </a:prstGeom>
          <a:noFill/>
          <a:ln w="9525">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4107"/>
            <a:chOff x="152400" y="413694"/>
            <a:chExt cx="10290175" cy="906752"/>
          </a:xfrm>
        </p:grpSpPr>
        <p:sp>
          <p:nvSpPr>
            <p:cNvPr id="5126" name="文本框 57"/>
            <p:cNvSpPr txBox="1">
              <a:spLocks noChangeArrowheads="1"/>
            </p:cNvSpPr>
            <p:nvPr/>
          </p:nvSpPr>
          <p:spPr bwMode="auto">
            <a:xfrm>
              <a:off x="239607" y="413694"/>
              <a:ext cx="8416714" cy="90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b="1" dirty="0">
                  <a:solidFill>
                    <a:srgbClr val="0474B6"/>
                  </a:solidFill>
                  <a:latin typeface="华文楷体" panose="02010600040101010101" pitchFamily="2" charset="-122"/>
                  <a:ea typeface="华文楷体" panose="02010600040101010101" pitchFamily="2" charset="-122"/>
                  <a:sym typeface="+mn-ea"/>
                </a:rPr>
                <a:t>一、运输的含义及原理</a:t>
              </a:r>
            </a:p>
            <a:p>
              <a:pPr>
                <a:lnSpc>
                  <a:spcPct val="100000"/>
                </a:lnSpc>
                <a:spcBef>
                  <a:spcPct val="0"/>
                </a:spcBef>
                <a:buFontTx/>
                <a:buNone/>
              </a:pP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221636" name="圆角矩形 1221635"/>
          <p:cNvSpPr/>
          <p:nvPr/>
        </p:nvSpPr>
        <p:spPr>
          <a:xfrm>
            <a:off x="5292090" y="2430145"/>
            <a:ext cx="3296920" cy="2077085"/>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endParaRPr lang="zh-CN" altLang="zh-CN" b="0" dirty="0">
              <a:latin typeface="Verdana" panose="020B0604030504040204" pitchFamily="34" charset="0"/>
              <a:ea typeface="宋体" panose="02010600030101010101" pitchFamily="2" charset="-122"/>
            </a:endParaRPr>
          </a:p>
        </p:txBody>
      </p:sp>
      <p:sp>
        <p:nvSpPr>
          <p:cNvPr id="1221637" name="圆角矩形 1221636"/>
          <p:cNvSpPr/>
          <p:nvPr/>
        </p:nvSpPr>
        <p:spPr>
          <a:xfrm>
            <a:off x="269875" y="2425065"/>
            <a:ext cx="3444240" cy="2256790"/>
          </a:xfrm>
          <a:prstGeom prst="roundRect">
            <a:avLst>
              <a:gd name="adj" fmla="val 16667"/>
            </a:avLst>
          </a:prstGeom>
          <a:noFill/>
          <a:ln w="38100" cap="flat" cmpd="sng">
            <a:solidFill>
              <a:schemeClr val="tx1"/>
            </a:solidFill>
            <a:prstDash val="solid"/>
            <a:round/>
            <a:headEnd type="none" w="med" len="med"/>
            <a:tailEnd type="none" w="med" len="med"/>
          </a:ln>
        </p:spPr>
        <p:txBody>
          <a:bodyPr wrap="none" anchor="ctr"/>
          <a:lstStyle/>
          <a:p>
            <a:pPr algn="ctr" eaLnBrk="0" hangingPunct="0"/>
            <a:endParaRPr lang="zh-CN" altLang="zh-CN" b="0" dirty="0">
              <a:latin typeface="Verdana" panose="020B0604030504040204" pitchFamily="34" charset="0"/>
              <a:ea typeface="宋体" panose="02010600030101010101" pitchFamily="2" charset="-122"/>
            </a:endParaRPr>
          </a:p>
        </p:txBody>
      </p:sp>
      <p:sp>
        <p:nvSpPr>
          <p:cNvPr id="1221638" name="文本框 1221637"/>
          <p:cNvSpPr txBox="1"/>
          <p:nvPr/>
        </p:nvSpPr>
        <p:spPr>
          <a:xfrm>
            <a:off x="272415" y="2439670"/>
            <a:ext cx="3441700" cy="2123658"/>
          </a:xfrm>
          <a:prstGeom prst="rect">
            <a:avLst/>
          </a:prstGeom>
          <a:noFill/>
          <a:ln w="9525">
            <a:noFill/>
          </a:ln>
        </p:spPr>
        <p:txBody>
          <a:bodyPr wrap="square" anchor="t">
            <a:spAutoFit/>
          </a:bodyPr>
          <a:lstStyle/>
          <a:p>
            <a:pPr>
              <a:buClr>
                <a:schemeClr val="accent1"/>
              </a:buClr>
              <a:buSzPct val="80000"/>
              <a:buFont typeface="Wingdings" panose="05000000000000000000" pitchFamily="2" charset="2"/>
              <a:buChar char="n"/>
            </a:pPr>
            <a:r>
              <a:rPr lang="en-US" altLang="zh-CN" sz="2000" dirty="0">
                <a:latin typeface="Times New Roman" panose="02020603050405020304" pitchFamily="18" charset="0"/>
                <a:ea typeface="宋体" panose="02010600030101010101" pitchFamily="2" charset="-122"/>
              </a:rPr>
              <a:t> </a:t>
            </a:r>
            <a:r>
              <a:rPr lang="zh-CN" altLang="en-US" sz="2000" b="1" dirty="0">
                <a:solidFill>
                  <a:srgbClr val="0000FF"/>
                </a:solidFill>
                <a:latin typeface="微软雅黑" panose="020B0503020204020204" pitchFamily="34" charset="-122"/>
                <a:ea typeface="微软雅黑" panose="020B0503020204020204" pitchFamily="34" charset="-122"/>
              </a:rPr>
              <a:t>物品移动</a:t>
            </a:r>
          </a:p>
          <a:p>
            <a:pPr algn="just"/>
            <a:r>
              <a:rPr lang="zh-CN" altLang="en-US" sz="1600" dirty="0">
                <a:latin typeface="微软雅黑" panose="020B0503020204020204" pitchFamily="34" charset="-122"/>
                <a:ea typeface="微软雅黑" panose="020B0503020204020204" pitchFamily="34" charset="-122"/>
              </a:rPr>
              <a:t>克服产品在生产与需求之间存在的空间和时间上的差异，运输首先实现了产品在空间上移动的功能，即产品转移</a:t>
            </a:r>
          </a:p>
          <a:p>
            <a:pPr algn="just"/>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just"/>
            <a:r>
              <a:rPr lang="zh-CN" altLang="en-US" sz="1600" dirty="0" smtClean="0">
                <a:solidFill>
                  <a:schemeClr val="accent2"/>
                </a:solidFill>
                <a:latin typeface="微软雅黑" panose="020B0503020204020204" pitchFamily="34" charset="-122"/>
                <a:ea typeface="微软雅黑" panose="020B0503020204020204" pitchFamily="34" charset="-122"/>
              </a:rPr>
              <a:t>目的</a:t>
            </a:r>
            <a:r>
              <a:rPr lang="zh-CN" altLang="en-US" sz="1600" dirty="0">
                <a:solidFill>
                  <a:schemeClr val="accent2"/>
                </a:solidFill>
                <a:latin typeface="微软雅黑" panose="020B0503020204020204" pitchFamily="34" charset="-122"/>
                <a:ea typeface="微软雅黑" panose="020B0503020204020204" pitchFamily="34" charset="-122"/>
              </a:rPr>
              <a:t>：以最低的成本转移到规定的地点。</a:t>
            </a:r>
            <a:r>
              <a:rPr lang="zh-CN" altLang="en-US" sz="1600" dirty="0">
                <a:solidFill>
                  <a:schemeClr val="accent2"/>
                </a:solidFill>
                <a:latin typeface="黑体" panose="02010609060101010101" charset="-122"/>
                <a:ea typeface="黑体" panose="02010609060101010101" charset="-122"/>
              </a:rPr>
              <a:t> </a:t>
            </a:r>
          </a:p>
        </p:txBody>
      </p:sp>
      <p:sp>
        <p:nvSpPr>
          <p:cNvPr id="1221639" name="任意多边形 1221638"/>
          <p:cNvSpPr/>
          <p:nvPr/>
        </p:nvSpPr>
        <p:spPr>
          <a:xfrm>
            <a:off x="3794125" y="2017395"/>
            <a:ext cx="358140" cy="717550"/>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rgbClr val="EEBC6A"/>
              </a:gs>
            </a:gsLst>
            <a:lin ang="0" scaled="1"/>
            <a:tileRect/>
          </a:gradFill>
          <a:ln w="0">
            <a:noFill/>
          </a:ln>
        </p:spPr>
        <p:txBody>
          <a:bodyPr/>
          <a:lstStyle/>
          <a:p>
            <a:endParaRPr lang="zh-CN" altLang="en-US"/>
          </a:p>
        </p:txBody>
      </p:sp>
      <p:sp>
        <p:nvSpPr>
          <p:cNvPr id="1221640" name="矩形 1221639"/>
          <p:cNvSpPr>
            <a:spLocks noChangeAspect="1" noTextEdit="1"/>
          </p:cNvSpPr>
          <p:nvPr/>
        </p:nvSpPr>
        <p:spPr>
          <a:xfrm flipH="1">
            <a:off x="4639310" y="2465070"/>
            <a:ext cx="779145" cy="1066165"/>
          </a:xfrm>
          <a:prstGeom prst="rect">
            <a:avLst/>
          </a:prstGeom>
          <a:noFill/>
          <a:ln w="9525">
            <a:noFill/>
          </a:ln>
        </p:spPr>
        <p:txBody>
          <a:bodyPr anchor="t"/>
          <a:lstStyle/>
          <a:p>
            <a:endParaRPr lang="zh-CN" altLang="en-US">
              <a:latin typeface="Arial" panose="020B0604020202020204" pitchFamily="34" charset="0"/>
            </a:endParaRPr>
          </a:p>
        </p:txBody>
      </p:sp>
      <p:sp>
        <p:nvSpPr>
          <p:cNvPr id="1221641" name="任意多边形 1221640"/>
          <p:cNvSpPr/>
          <p:nvPr/>
        </p:nvSpPr>
        <p:spPr>
          <a:xfrm flipH="1">
            <a:off x="4500245" y="2099310"/>
            <a:ext cx="459740" cy="607695"/>
          </a:xfrm>
          <a:custGeom>
            <a:avLst/>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0" t="0" r="0" b="0"/>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solidFill>
            <a:srgbClr val="FF00FF"/>
          </a:solidFill>
          <a:ln w="0">
            <a:noFill/>
          </a:ln>
        </p:spPr>
        <p:txBody>
          <a:bodyPr/>
          <a:lstStyle/>
          <a:p>
            <a:endParaRPr lang="zh-CN" altLang="en-US"/>
          </a:p>
        </p:txBody>
      </p:sp>
      <p:grpSp>
        <p:nvGrpSpPr>
          <p:cNvPr id="100359" name="组合 1221641"/>
          <p:cNvGrpSpPr/>
          <p:nvPr/>
        </p:nvGrpSpPr>
        <p:grpSpPr>
          <a:xfrm>
            <a:off x="3056890" y="953135"/>
            <a:ext cx="2609850" cy="1163320"/>
            <a:chOff x="1997" y="1314"/>
            <a:chExt cx="1889" cy="1009"/>
          </a:xfrm>
        </p:grpSpPr>
        <p:grpSp>
          <p:nvGrpSpPr>
            <p:cNvPr id="100360" name="组合 1221642"/>
            <p:cNvGrpSpPr/>
            <p:nvPr/>
          </p:nvGrpSpPr>
          <p:grpSpPr>
            <a:xfrm>
              <a:off x="1997" y="1404"/>
              <a:ext cx="1889" cy="919"/>
              <a:chOff x="1973" y="1027"/>
              <a:chExt cx="1926" cy="937"/>
            </a:xfrm>
          </p:grpSpPr>
          <p:sp>
            <p:nvSpPr>
              <p:cNvPr id="100361" name="椭圆 1221643"/>
              <p:cNvSpPr/>
              <p:nvPr/>
            </p:nvSpPr>
            <p:spPr>
              <a:xfrm>
                <a:off x="1994" y="1057"/>
                <a:ext cx="1905" cy="907"/>
              </a:xfrm>
              <a:prstGeom prst="ellipse">
                <a:avLst/>
              </a:prstGeom>
              <a:gradFill rotWithShape="1">
                <a:gsLst>
                  <a:gs pos="0">
                    <a:schemeClr val="hlink"/>
                  </a:gs>
                  <a:gs pos="100000">
                    <a:srgbClr val="354723"/>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0362" name="椭圆 1221644"/>
              <p:cNvSpPr/>
              <p:nvPr/>
            </p:nvSpPr>
            <p:spPr>
              <a:xfrm>
                <a:off x="1973" y="1027"/>
                <a:ext cx="1905" cy="907"/>
              </a:xfrm>
              <a:prstGeom prst="ellipse">
                <a:avLst/>
              </a:prstGeom>
              <a:gradFill rotWithShape="1">
                <a:gsLst>
                  <a:gs pos="0">
                    <a:srgbClr val="BFCFAE"/>
                  </a:gs>
                  <a:gs pos="100000">
                    <a:schemeClr val="hlink"/>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grpSp>
        <p:sp>
          <p:nvSpPr>
            <p:cNvPr id="100363" name="椭圆 1221645"/>
            <p:cNvSpPr/>
            <p:nvPr/>
          </p:nvSpPr>
          <p:spPr>
            <a:xfrm>
              <a:off x="2086" y="1314"/>
              <a:ext cx="1691" cy="845"/>
            </a:xfrm>
            <a:prstGeom prst="ellipse">
              <a:avLst/>
            </a:prstGeom>
            <a:gradFill rotWithShape="1">
              <a:gsLst>
                <a:gs pos="0">
                  <a:srgbClr val="2B5353"/>
                </a:gs>
                <a:gs pos="100000">
                  <a:schemeClr val="accent1"/>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0364" name="椭圆 1221646"/>
            <p:cNvSpPr/>
            <p:nvPr/>
          </p:nvSpPr>
          <p:spPr>
            <a:xfrm>
              <a:off x="2108" y="1319"/>
              <a:ext cx="1650" cy="824"/>
            </a:xfrm>
            <a:prstGeom prst="ellipse">
              <a:avLst/>
            </a:prstGeom>
            <a:gradFill rotWithShape="1">
              <a:gsLst>
                <a:gs pos="0">
                  <a:schemeClr val="accent1">
                    <a:alpha val="0"/>
                  </a:schemeClr>
                </a:gs>
                <a:gs pos="100000">
                  <a:srgbClr val="C7E5E5"/>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0365" name="椭圆 1221647"/>
            <p:cNvSpPr/>
            <p:nvPr/>
          </p:nvSpPr>
          <p:spPr>
            <a:xfrm>
              <a:off x="2125" y="1327"/>
              <a:ext cx="1570" cy="770"/>
            </a:xfrm>
            <a:prstGeom prst="ellipse">
              <a:avLst/>
            </a:prstGeom>
            <a:gradFill rotWithShape="1">
              <a:gsLst>
                <a:gs pos="0">
                  <a:srgbClr val="4A8F8F"/>
                </a:gs>
                <a:gs pos="100000">
                  <a:schemeClr val="accent1">
                    <a:alpha val="48000"/>
                  </a:schemeClr>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0366" name="椭圆 1221648"/>
            <p:cNvSpPr/>
            <p:nvPr/>
          </p:nvSpPr>
          <p:spPr>
            <a:xfrm>
              <a:off x="2208" y="1344"/>
              <a:ext cx="1382" cy="624"/>
            </a:xfrm>
            <a:prstGeom prst="ellipse">
              <a:avLst/>
            </a:prstGeom>
            <a:gradFill rotWithShape="1">
              <a:gsLst>
                <a:gs pos="0">
                  <a:srgbClr val="FFFFFF"/>
                </a:gs>
                <a:gs pos="100000">
                  <a:schemeClr val="accent1">
                    <a:alpha val="37999"/>
                  </a:schemeClr>
                </a:gs>
              </a:gsLst>
              <a:lin ang="2700000" scaled="1"/>
              <a:tileRect/>
            </a:gradFill>
            <a:ln w="9525">
              <a:noFill/>
            </a:ln>
          </p:spPr>
          <p:txBody>
            <a:bodyPr anchor="t"/>
            <a:lstStyle/>
            <a:p>
              <a:pPr algn="r"/>
              <a:endParaRPr lang="zh-CN" altLang="en-US" dirty="0">
                <a:latin typeface="Arial" panose="020B0604020202020204" pitchFamily="34" charset="0"/>
                <a:ea typeface="宋体" panose="02010600030101010101" pitchFamily="2" charset="-122"/>
              </a:endParaRPr>
            </a:p>
          </p:txBody>
        </p:sp>
      </p:grpSp>
      <p:sp>
        <p:nvSpPr>
          <p:cNvPr id="100367" name="文本框 1221649"/>
          <p:cNvSpPr txBox="1"/>
          <p:nvPr/>
        </p:nvSpPr>
        <p:spPr>
          <a:xfrm>
            <a:off x="3365500" y="1203325"/>
            <a:ext cx="1926590" cy="398780"/>
          </a:xfrm>
          <a:prstGeom prst="rect">
            <a:avLst/>
          </a:prstGeom>
          <a:noFill/>
          <a:ln w="9525">
            <a:noFill/>
          </a:ln>
        </p:spPr>
        <p:txBody>
          <a:bodyPr wrap="square" anchor="t">
            <a:spAutoFit/>
          </a:bodyPr>
          <a:lstStyle/>
          <a:p>
            <a:pPr algn="ctr" eaLnBrk="0" hangingPunct="0"/>
            <a:r>
              <a:rPr lang="en-US" altLang="zh-CN"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运输的功能</a:t>
            </a:r>
          </a:p>
        </p:txBody>
      </p:sp>
      <p:sp>
        <p:nvSpPr>
          <p:cNvPr id="1221651" name="文本框 1221650"/>
          <p:cNvSpPr txBox="1"/>
          <p:nvPr/>
        </p:nvSpPr>
        <p:spPr>
          <a:xfrm>
            <a:off x="5364480" y="2571750"/>
            <a:ext cx="3378200" cy="1631216"/>
          </a:xfrm>
          <a:prstGeom prst="rect">
            <a:avLst/>
          </a:prstGeom>
          <a:noFill/>
          <a:ln w="9525">
            <a:noFill/>
          </a:ln>
        </p:spPr>
        <p:txBody>
          <a:bodyPr wrap="square" anchor="t">
            <a:spAutoFit/>
          </a:bodyPr>
          <a:lstStyle/>
          <a:p>
            <a:pPr>
              <a:buClr>
                <a:schemeClr val="accent1"/>
              </a:buClr>
              <a:buSzPct val="80000"/>
              <a:buFont typeface="Wingdings" panose="05000000000000000000" pitchFamily="2" charset="2"/>
              <a:buChar char="n"/>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rgbClr val="0000FF"/>
                </a:solidFill>
                <a:latin typeface="微软雅黑" panose="020B0503020204020204" pitchFamily="34" charset="-122"/>
                <a:ea typeface="微软雅黑" panose="020B0503020204020204" pitchFamily="34" charset="-122"/>
                <a:cs typeface="微软雅黑" panose="020B0503020204020204" pitchFamily="34" charset="-122"/>
              </a:rPr>
              <a:t>短时储存</a:t>
            </a:r>
          </a:p>
          <a:p>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是对物品在运输期间进行短时储存。即将运输工具作为暂时储存场所。</a:t>
            </a:r>
          </a:p>
          <a:p>
            <a:endParaRPr lang="en-US" altLang="zh-CN" sz="1600"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dirty="0" smtClean="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两种</a:t>
            </a:r>
            <a:r>
              <a:rPr lang="zh-CN" altLang="en-US" sz="1600"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方式：迂回路线</a:t>
            </a:r>
          </a:p>
          <a:p>
            <a:r>
              <a:rPr lang="en-US" altLang="zh-CN" sz="1600"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改变目的地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习题巩固</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352425" y="1203325"/>
            <a:ext cx="8182610" cy="1938992"/>
          </a:xfrm>
          <a:prstGeom prst="rect">
            <a:avLst/>
          </a:prstGeom>
          <a:noFill/>
          <a:ln w="9525">
            <a:noFill/>
          </a:ln>
        </p:spPr>
        <p:txBody>
          <a:bodyPr wrap="square">
            <a:spAutoFit/>
          </a:bodyPr>
          <a:lstStyle/>
          <a:p>
            <a:pPr indent="0" fontAlgn="auto"/>
            <a:r>
              <a:rPr lang="zh-CN"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物流系统具有创造物品的空间效用、时间效用、形式效用三大效用。空间效用主要由（ ）来实现。</a:t>
            </a:r>
            <a:endPar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A</a:t>
            </a:r>
            <a:r>
              <a:rPr lang="zh-CN"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．运输</a:t>
            </a:r>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a:t>
            </a:r>
          </a:p>
          <a:p>
            <a:pPr indent="0" fontAlgn="auto"/>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B. </a:t>
            </a:r>
            <a:r>
              <a:rPr lang="zh-CN"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流通加工业务</a:t>
            </a:r>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a:t>
            </a:r>
          </a:p>
          <a:p>
            <a:pPr indent="0" fontAlgn="auto"/>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C. </a:t>
            </a:r>
            <a:r>
              <a:rPr lang="zh-CN"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仓储活动</a:t>
            </a:r>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     </a:t>
            </a:r>
          </a:p>
          <a:p>
            <a:pPr indent="0" fontAlgn="auto"/>
            <a:r>
              <a:rPr 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D.</a:t>
            </a:r>
            <a:r>
              <a:rPr lang="zh-CN"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rPr>
              <a:t>分拣</a:t>
            </a:r>
            <a:endParaRPr lang="zh-CN" altLang="en-US" sz="2000" b="1" dirty="0">
              <a:solidFill>
                <a:srgbClr val="333333"/>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 name="KSO_WPP_MARK_KEY" val="623b40bf-cc8b-4140-a3cb-eb11e6becca9"/>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909c0dc3-a8e5-493f-b71b-5a3cd31179c1}"/>
  <p:tag name="TABLE_ENDDRAG_ORIGIN_RECT" val="614*283"/>
  <p:tag name="TABLE_ENDDRAG_RECT" val="75*106*614*283"/>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2261</Words>
  <Application>Microsoft Office PowerPoint</Application>
  <PresentationFormat>全屏显示(16:9)</PresentationFormat>
  <Paragraphs>316</Paragraphs>
  <Slides>37</Slides>
  <Notes>35</Notes>
  <HiddenSlides>0</HiddenSlides>
  <MMClips>0</MMClips>
  <ScaleCrop>false</ScaleCrop>
  <HeadingPairs>
    <vt:vector size="8" baseType="variant">
      <vt:variant>
        <vt:lpstr>已用的字体</vt:lpstr>
      </vt:variant>
      <vt:variant>
        <vt:i4>14</vt:i4>
      </vt:variant>
      <vt:variant>
        <vt:lpstr>主题</vt:lpstr>
      </vt:variant>
      <vt:variant>
        <vt:i4>6</vt:i4>
      </vt:variant>
      <vt:variant>
        <vt:lpstr>嵌入 OLE 服务器</vt:lpstr>
      </vt:variant>
      <vt:variant>
        <vt:i4>1</vt:i4>
      </vt:variant>
      <vt:variant>
        <vt:lpstr>幻灯片标题</vt:lpstr>
      </vt:variant>
      <vt:variant>
        <vt:i4>37</vt:i4>
      </vt:variant>
    </vt:vector>
  </HeadingPairs>
  <TitlesOfParts>
    <vt:vector size="58" baseType="lpstr">
      <vt:lpstr>Bosch Office Sans</vt:lpstr>
      <vt:lpstr>HY견고딕</vt:lpstr>
      <vt:lpstr>HY헤드라인M</vt:lpstr>
      <vt:lpstr>HY각헤드라인M</vt:lpstr>
      <vt:lpstr>黑体</vt:lpstr>
      <vt:lpstr>华文楷体</vt:lpstr>
      <vt:lpstr>宋体</vt:lpstr>
      <vt:lpstr>微软雅黑</vt:lpstr>
      <vt:lpstr>Arial</vt:lpstr>
      <vt:lpstr>Calibri</vt:lpstr>
      <vt:lpstr>Times New Roman</vt:lpstr>
      <vt:lpstr>Verdana</vt:lpstr>
      <vt:lpstr>Wingdings</vt:lpstr>
      <vt:lpstr>Wingdings 3</vt:lpstr>
      <vt:lpstr>Office 主题​​</vt:lpstr>
      <vt:lpstr>Bosch</vt:lpstr>
      <vt:lpstr>1_Bosch</vt:lpstr>
      <vt:lpstr>5_Office Theme</vt:lpstr>
      <vt:lpstr>Office Theme</vt:lpstr>
      <vt:lpstr>2_Office Theme</vt:lpstr>
      <vt:lpstr>MS_ClipArt_Gallery.5</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565</cp:revision>
  <dcterms:created xsi:type="dcterms:W3CDTF">2020-05-27T12:17:00Z</dcterms:created>
  <dcterms:modified xsi:type="dcterms:W3CDTF">2025-08-23T02:07:02Z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5A328D7E0FC6411AB01073E93A5ED5AC</vt:lpwstr>
  </property>
</Properties>
</file>